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6" r:id="rId13"/>
    <p:sldId id="257" r:id="rId14"/>
    <p:sldId id="258" r:id="rId15"/>
    <p:sldId id="259" r:id="rId16"/>
    <p:sldId id="260" r:id="rId17"/>
    <p:sldId id="265" r:id="rId18"/>
    <p:sldId id="261" r:id="rId19"/>
    <p:sldId id="263" r:id="rId20"/>
    <p:sldId id="264" r:id="rId21"/>
    <p:sldId id="262" r:id="rId22"/>
    <p:sldId id="279" r:id="rId23"/>
    <p:sldId id="26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341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6;&#1091;&#1089;&#1072;&#1083;\&#1051;&#1077;&#1089;&#1086;&#1074;&#1086;&#1089;&#1089;&#1090;&#1072;&#1085;&#1086;&#1074;&#1083;&#1077;&#1085;&#1080;-&#1088;&#1072;&#1089;&#1095;&#1077;&#1090;&#1099;%20&#1050;&#1086;&#1088;&#1079;&#1091;&#1093;&#1080;&#1085;&#1072;\Pinus+Betula-05-07-2020\MLDS%20Irkutsk%2008Pinus%20plus%2002Betul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room314\Documents\VK\2020\&#1056;&#1091;&#1089;&#1072;&#1083;\&#1056;&#1080;&#1089;&#1091;&#1085;&#1082;&#1080;%20&#1082;%20&#1086;&#1090;&#1095;&#1077;&#1090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Без реализации проекта (базовая линия)</a:t>
            </a:r>
          </a:p>
        </c:rich>
      </c:tx>
      <c:layout>
        <c:manualLayout>
          <c:xMode val="edge"/>
          <c:yMode val="edge"/>
          <c:x val="0.11361434440260185"/>
          <c:y val="6.23687582772737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Вырубка 2013 г. (площадь 3,2 га)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Лист1!$A$6:$A$65</c:f>
              <c:numCache>
                <c:formatCode>General</c:formatCode>
                <c:ptCount val="6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  <c:pt idx="42">
                  <c:v>2061</c:v>
                </c:pt>
                <c:pt idx="43">
                  <c:v>2062</c:v>
                </c:pt>
                <c:pt idx="44">
                  <c:v>2063</c:v>
                </c:pt>
                <c:pt idx="45">
                  <c:v>2064</c:v>
                </c:pt>
                <c:pt idx="46">
                  <c:v>2065</c:v>
                </c:pt>
                <c:pt idx="47">
                  <c:v>2066</c:v>
                </c:pt>
                <c:pt idx="48">
                  <c:v>2067</c:v>
                </c:pt>
                <c:pt idx="49">
                  <c:v>2068</c:v>
                </c:pt>
                <c:pt idx="50">
                  <c:v>2069</c:v>
                </c:pt>
                <c:pt idx="51">
                  <c:v>2070</c:v>
                </c:pt>
                <c:pt idx="52">
                  <c:v>2071</c:v>
                </c:pt>
                <c:pt idx="53">
                  <c:v>2072</c:v>
                </c:pt>
                <c:pt idx="54">
                  <c:v>2073</c:v>
                </c:pt>
                <c:pt idx="55">
                  <c:v>2074</c:v>
                </c:pt>
                <c:pt idx="56">
                  <c:v>2075</c:v>
                </c:pt>
                <c:pt idx="57">
                  <c:v>2076</c:v>
                </c:pt>
                <c:pt idx="58">
                  <c:v>2077</c:v>
                </c:pt>
                <c:pt idx="59">
                  <c:v>2078</c:v>
                </c:pt>
              </c:numCache>
            </c:numRef>
          </c:cat>
          <c:val>
            <c:numRef>
              <c:f>Лист1!$B$6:$B$65</c:f>
              <c:numCache>
                <c:formatCode>General</c:formatCode>
                <c:ptCount val="60"/>
                <c:pt idx="0">
                  <c:v>38</c:v>
                </c:pt>
                <c:pt idx="1">
                  <c:v>40.299999999999997</c:v>
                </c:pt>
                <c:pt idx="2">
                  <c:v>41.4</c:v>
                </c:pt>
                <c:pt idx="3">
                  <c:v>41.3</c:v>
                </c:pt>
                <c:pt idx="4">
                  <c:v>40.200000000000003</c:v>
                </c:pt>
                <c:pt idx="5">
                  <c:v>38</c:v>
                </c:pt>
                <c:pt idx="6">
                  <c:v>34.799999999999997</c:v>
                </c:pt>
                <c:pt idx="7">
                  <c:v>30.6</c:v>
                </c:pt>
                <c:pt idx="8">
                  <c:v>25.6</c:v>
                </c:pt>
                <c:pt idx="9">
                  <c:v>19.7</c:v>
                </c:pt>
                <c:pt idx="10">
                  <c:v>13.2</c:v>
                </c:pt>
                <c:pt idx="11">
                  <c:v>5.9</c:v>
                </c:pt>
                <c:pt idx="12">
                  <c:v>-2</c:v>
                </c:pt>
                <c:pt idx="13">
                  <c:v>-10.5</c:v>
                </c:pt>
                <c:pt idx="14">
                  <c:v>-19.399999999999999</c:v>
                </c:pt>
                <c:pt idx="15">
                  <c:v>-28.7</c:v>
                </c:pt>
                <c:pt idx="16">
                  <c:v>-38.4</c:v>
                </c:pt>
                <c:pt idx="17">
                  <c:v>-48.4</c:v>
                </c:pt>
                <c:pt idx="18">
                  <c:v>-58.7</c:v>
                </c:pt>
                <c:pt idx="19">
                  <c:v>-69.099999999999994</c:v>
                </c:pt>
                <c:pt idx="20">
                  <c:v>-79.7</c:v>
                </c:pt>
                <c:pt idx="21">
                  <c:v>-90.3</c:v>
                </c:pt>
                <c:pt idx="22">
                  <c:v>-101</c:v>
                </c:pt>
                <c:pt idx="23">
                  <c:v>-111.7</c:v>
                </c:pt>
                <c:pt idx="24">
                  <c:v>-122.4</c:v>
                </c:pt>
                <c:pt idx="25">
                  <c:v>-133</c:v>
                </c:pt>
                <c:pt idx="26">
                  <c:v>-143.5</c:v>
                </c:pt>
                <c:pt idx="27">
                  <c:v>-153.80000000000001</c:v>
                </c:pt>
                <c:pt idx="28">
                  <c:v>-164</c:v>
                </c:pt>
                <c:pt idx="29">
                  <c:v>-174.1</c:v>
                </c:pt>
                <c:pt idx="30">
                  <c:v>-183.9</c:v>
                </c:pt>
                <c:pt idx="31">
                  <c:v>-193.5</c:v>
                </c:pt>
                <c:pt idx="32">
                  <c:v>-202.8</c:v>
                </c:pt>
                <c:pt idx="33">
                  <c:v>-211.9</c:v>
                </c:pt>
                <c:pt idx="34">
                  <c:v>-220.8</c:v>
                </c:pt>
                <c:pt idx="35">
                  <c:v>-229.3</c:v>
                </c:pt>
                <c:pt idx="36">
                  <c:v>-237.6</c:v>
                </c:pt>
                <c:pt idx="37">
                  <c:v>-245.6</c:v>
                </c:pt>
                <c:pt idx="38">
                  <c:v>-253.3</c:v>
                </c:pt>
                <c:pt idx="39">
                  <c:v>-260.7</c:v>
                </c:pt>
                <c:pt idx="40">
                  <c:v>-267.8</c:v>
                </c:pt>
                <c:pt idx="41">
                  <c:v>-274.60000000000002</c:v>
                </c:pt>
                <c:pt idx="42">
                  <c:v>-281.10000000000002</c:v>
                </c:pt>
                <c:pt idx="43">
                  <c:v>-287.3</c:v>
                </c:pt>
                <c:pt idx="44">
                  <c:v>-293.2</c:v>
                </c:pt>
                <c:pt idx="45">
                  <c:v>-298.8</c:v>
                </c:pt>
                <c:pt idx="46">
                  <c:v>-304.10000000000002</c:v>
                </c:pt>
                <c:pt idx="47">
                  <c:v>-309.10000000000002</c:v>
                </c:pt>
                <c:pt idx="48">
                  <c:v>-313.8</c:v>
                </c:pt>
                <c:pt idx="49">
                  <c:v>-318.2</c:v>
                </c:pt>
                <c:pt idx="50">
                  <c:v>-322.39999999999998</c:v>
                </c:pt>
                <c:pt idx="51">
                  <c:v>-326.2</c:v>
                </c:pt>
                <c:pt idx="52">
                  <c:v>-329.8</c:v>
                </c:pt>
                <c:pt idx="53">
                  <c:v>-333.2</c:v>
                </c:pt>
                <c:pt idx="54">
                  <c:v>-336.2</c:v>
                </c:pt>
                <c:pt idx="55">
                  <c:v>-339</c:v>
                </c:pt>
                <c:pt idx="56">
                  <c:v>-341.6</c:v>
                </c:pt>
                <c:pt idx="57">
                  <c:v>-343.9</c:v>
                </c:pt>
                <c:pt idx="58">
                  <c:v>-346</c:v>
                </c:pt>
                <c:pt idx="59">
                  <c:v>-347.9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DC-4F75-B5E4-CE46A067AEBF}"/>
            </c:ext>
          </c:extLst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Гарь 2014 г. (площадь 44,4 га)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Лист1!$A$6:$A$65</c:f>
              <c:numCache>
                <c:formatCode>General</c:formatCode>
                <c:ptCount val="6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  <c:pt idx="42">
                  <c:v>2061</c:v>
                </c:pt>
                <c:pt idx="43">
                  <c:v>2062</c:v>
                </c:pt>
                <c:pt idx="44">
                  <c:v>2063</c:v>
                </c:pt>
                <c:pt idx="45">
                  <c:v>2064</c:v>
                </c:pt>
                <c:pt idx="46">
                  <c:v>2065</c:v>
                </c:pt>
                <c:pt idx="47">
                  <c:v>2066</c:v>
                </c:pt>
                <c:pt idx="48">
                  <c:v>2067</c:v>
                </c:pt>
                <c:pt idx="49">
                  <c:v>2068</c:v>
                </c:pt>
                <c:pt idx="50">
                  <c:v>2069</c:v>
                </c:pt>
                <c:pt idx="51">
                  <c:v>2070</c:v>
                </c:pt>
                <c:pt idx="52">
                  <c:v>2071</c:v>
                </c:pt>
                <c:pt idx="53">
                  <c:v>2072</c:v>
                </c:pt>
                <c:pt idx="54">
                  <c:v>2073</c:v>
                </c:pt>
                <c:pt idx="55">
                  <c:v>2074</c:v>
                </c:pt>
                <c:pt idx="56">
                  <c:v>2075</c:v>
                </c:pt>
                <c:pt idx="57">
                  <c:v>2076</c:v>
                </c:pt>
                <c:pt idx="58">
                  <c:v>2077</c:v>
                </c:pt>
                <c:pt idx="59">
                  <c:v>2078</c:v>
                </c:pt>
              </c:numCache>
            </c:numRef>
          </c:cat>
          <c:val>
            <c:numRef>
              <c:f>Лист1!$C$6:$C$65</c:f>
              <c:numCache>
                <c:formatCode>General</c:formatCode>
                <c:ptCount val="60"/>
                <c:pt idx="0">
                  <c:v>478.6</c:v>
                </c:pt>
                <c:pt idx="1">
                  <c:v>527.1</c:v>
                </c:pt>
                <c:pt idx="2">
                  <c:v>558.79999999999995</c:v>
                </c:pt>
                <c:pt idx="3">
                  <c:v>574</c:v>
                </c:pt>
                <c:pt idx="4">
                  <c:v>573.29999999999995</c:v>
                </c:pt>
                <c:pt idx="5">
                  <c:v>557.4</c:v>
                </c:pt>
                <c:pt idx="6">
                  <c:v>526.79999999999995</c:v>
                </c:pt>
                <c:pt idx="7">
                  <c:v>482.4</c:v>
                </c:pt>
                <c:pt idx="8">
                  <c:v>424.9</c:v>
                </c:pt>
                <c:pt idx="9">
                  <c:v>355.1</c:v>
                </c:pt>
                <c:pt idx="10">
                  <c:v>274</c:v>
                </c:pt>
                <c:pt idx="11">
                  <c:v>182.6</c:v>
                </c:pt>
                <c:pt idx="12">
                  <c:v>81.599999999999994</c:v>
                </c:pt>
                <c:pt idx="13">
                  <c:v>-27.9</c:v>
                </c:pt>
                <c:pt idx="14">
                  <c:v>-145.1</c:v>
                </c:pt>
                <c:pt idx="15">
                  <c:v>-269</c:v>
                </c:pt>
                <c:pt idx="16">
                  <c:v>-398.7</c:v>
                </c:pt>
                <c:pt idx="17">
                  <c:v>-533.29999999999995</c:v>
                </c:pt>
                <c:pt idx="18">
                  <c:v>-672.1</c:v>
                </c:pt>
                <c:pt idx="19">
                  <c:v>-814.3</c:v>
                </c:pt>
                <c:pt idx="20">
                  <c:v>-959</c:v>
                </c:pt>
                <c:pt idx="21">
                  <c:v>-1105.5999999999999</c:v>
                </c:pt>
                <c:pt idx="22">
                  <c:v>-1253.5</c:v>
                </c:pt>
                <c:pt idx="23">
                  <c:v>-1401.9</c:v>
                </c:pt>
                <c:pt idx="24">
                  <c:v>-1550.3</c:v>
                </c:pt>
                <c:pt idx="25">
                  <c:v>-1698.3</c:v>
                </c:pt>
                <c:pt idx="26">
                  <c:v>-1845.3</c:v>
                </c:pt>
                <c:pt idx="27">
                  <c:v>-1990.8</c:v>
                </c:pt>
                <c:pt idx="28">
                  <c:v>-2134.6</c:v>
                </c:pt>
                <c:pt idx="29">
                  <c:v>-2276</c:v>
                </c:pt>
                <c:pt idx="30">
                  <c:v>-2415</c:v>
                </c:pt>
                <c:pt idx="31">
                  <c:v>-2551.1999999999998</c:v>
                </c:pt>
                <c:pt idx="32">
                  <c:v>-2684.3</c:v>
                </c:pt>
                <c:pt idx="33">
                  <c:v>-2814.1</c:v>
                </c:pt>
                <c:pt idx="34">
                  <c:v>-2940.4</c:v>
                </c:pt>
                <c:pt idx="35">
                  <c:v>-3063.1</c:v>
                </c:pt>
                <c:pt idx="36">
                  <c:v>-3182</c:v>
                </c:pt>
                <c:pt idx="37">
                  <c:v>-3297</c:v>
                </c:pt>
                <c:pt idx="38">
                  <c:v>-3407.9</c:v>
                </c:pt>
                <c:pt idx="39">
                  <c:v>-3514.8</c:v>
                </c:pt>
                <c:pt idx="40">
                  <c:v>-3617.5</c:v>
                </c:pt>
                <c:pt idx="41">
                  <c:v>-3716.1</c:v>
                </c:pt>
                <c:pt idx="42">
                  <c:v>-3810.5</c:v>
                </c:pt>
                <c:pt idx="43">
                  <c:v>-3900.6</c:v>
                </c:pt>
                <c:pt idx="44">
                  <c:v>-3986.6</c:v>
                </c:pt>
                <c:pt idx="45">
                  <c:v>-4068.3</c:v>
                </c:pt>
                <c:pt idx="46">
                  <c:v>-4145.8999999999996</c:v>
                </c:pt>
                <c:pt idx="47">
                  <c:v>-4219.5</c:v>
                </c:pt>
                <c:pt idx="48">
                  <c:v>-4288.8</c:v>
                </c:pt>
                <c:pt idx="49">
                  <c:v>-4354.2</c:v>
                </c:pt>
                <c:pt idx="50">
                  <c:v>-4415.6000000000004</c:v>
                </c:pt>
                <c:pt idx="51">
                  <c:v>-4473.1000000000004</c:v>
                </c:pt>
                <c:pt idx="52">
                  <c:v>-4526.7</c:v>
                </c:pt>
                <c:pt idx="53">
                  <c:v>-4576.6000000000004</c:v>
                </c:pt>
                <c:pt idx="54">
                  <c:v>-4622.7</c:v>
                </c:pt>
                <c:pt idx="55">
                  <c:v>-4665.3</c:v>
                </c:pt>
                <c:pt idx="56">
                  <c:v>-4704.3</c:v>
                </c:pt>
                <c:pt idx="57">
                  <c:v>-4739.8999999999996</c:v>
                </c:pt>
                <c:pt idx="58">
                  <c:v>-4772.1000000000004</c:v>
                </c:pt>
                <c:pt idx="59">
                  <c:v>-4801.1000000000004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DC-4F75-B5E4-CE46A067AEBF}"/>
            </c:ext>
          </c:extLst>
        </c:ser>
        <c:ser>
          <c:idx val="2"/>
          <c:order val="2"/>
          <c:tx>
            <c:strRef>
              <c:f>Лист1!$D$5</c:f>
              <c:strCache>
                <c:ptCount val="1"/>
                <c:pt idx="0">
                  <c:v>Гарь 2016 г. (площадь 61,8 га)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Лист1!$A$6:$A$65</c:f>
              <c:numCache>
                <c:formatCode>General</c:formatCode>
                <c:ptCount val="6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  <c:pt idx="42">
                  <c:v>2061</c:v>
                </c:pt>
                <c:pt idx="43">
                  <c:v>2062</c:v>
                </c:pt>
                <c:pt idx="44">
                  <c:v>2063</c:v>
                </c:pt>
                <c:pt idx="45">
                  <c:v>2064</c:v>
                </c:pt>
                <c:pt idx="46">
                  <c:v>2065</c:v>
                </c:pt>
                <c:pt idx="47">
                  <c:v>2066</c:v>
                </c:pt>
                <c:pt idx="48">
                  <c:v>2067</c:v>
                </c:pt>
                <c:pt idx="49">
                  <c:v>2068</c:v>
                </c:pt>
                <c:pt idx="50">
                  <c:v>2069</c:v>
                </c:pt>
                <c:pt idx="51">
                  <c:v>2070</c:v>
                </c:pt>
                <c:pt idx="52">
                  <c:v>2071</c:v>
                </c:pt>
                <c:pt idx="53">
                  <c:v>2072</c:v>
                </c:pt>
                <c:pt idx="54">
                  <c:v>2073</c:v>
                </c:pt>
                <c:pt idx="55">
                  <c:v>2074</c:v>
                </c:pt>
                <c:pt idx="56">
                  <c:v>2075</c:v>
                </c:pt>
                <c:pt idx="57">
                  <c:v>2076</c:v>
                </c:pt>
                <c:pt idx="58">
                  <c:v>2077</c:v>
                </c:pt>
                <c:pt idx="59">
                  <c:v>2078</c:v>
                </c:pt>
              </c:numCache>
            </c:numRef>
          </c:cat>
          <c:val>
            <c:numRef>
              <c:f>Лист1!$D$6:$D$65</c:f>
              <c:numCache>
                <c:formatCode>General</c:formatCode>
                <c:ptCount val="60"/>
                <c:pt idx="0">
                  <c:v>458.8</c:v>
                </c:pt>
                <c:pt idx="1">
                  <c:v>574.5</c:v>
                </c:pt>
                <c:pt idx="2">
                  <c:v>666.2</c:v>
                </c:pt>
                <c:pt idx="3">
                  <c:v>733.7</c:v>
                </c:pt>
                <c:pt idx="4">
                  <c:v>777.8</c:v>
                </c:pt>
                <c:pt idx="5">
                  <c:v>798.9</c:v>
                </c:pt>
                <c:pt idx="6">
                  <c:v>798</c:v>
                </c:pt>
                <c:pt idx="7">
                  <c:v>775.8</c:v>
                </c:pt>
                <c:pt idx="8">
                  <c:v>733.3</c:v>
                </c:pt>
                <c:pt idx="9">
                  <c:v>671.4</c:v>
                </c:pt>
                <c:pt idx="10">
                  <c:v>591.4</c:v>
                </c:pt>
                <c:pt idx="11">
                  <c:v>494.3</c:v>
                </c:pt>
                <c:pt idx="12">
                  <c:v>381.4</c:v>
                </c:pt>
                <c:pt idx="13">
                  <c:v>254.1</c:v>
                </c:pt>
                <c:pt idx="14">
                  <c:v>113.6</c:v>
                </c:pt>
                <c:pt idx="15">
                  <c:v>-38.9</c:v>
                </c:pt>
                <c:pt idx="16">
                  <c:v>-202</c:v>
                </c:pt>
                <c:pt idx="17">
                  <c:v>-374.4</c:v>
                </c:pt>
                <c:pt idx="18">
                  <c:v>-554.9</c:v>
                </c:pt>
                <c:pt idx="19">
                  <c:v>-742.4</c:v>
                </c:pt>
                <c:pt idx="20">
                  <c:v>-935.5</c:v>
                </c:pt>
                <c:pt idx="21">
                  <c:v>-1133.4000000000001</c:v>
                </c:pt>
                <c:pt idx="22">
                  <c:v>-1334.8</c:v>
                </c:pt>
                <c:pt idx="23">
                  <c:v>-1538.9</c:v>
                </c:pt>
                <c:pt idx="24">
                  <c:v>-1744.7</c:v>
                </c:pt>
                <c:pt idx="25">
                  <c:v>-1951.3</c:v>
                </c:pt>
                <c:pt idx="26">
                  <c:v>-2157.9</c:v>
                </c:pt>
                <c:pt idx="27">
                  <c:v>-2363.8000000000002</c:v>
                </c:pt>
                <c:pt idx="28">
                  <c:v>-2568.4</c:v>
                </c:pt>
                <c:pt idx="29">
                  <c:v>-2771</c:v>
                </c:pt>
                <c:pt idx="30">
                  <c:v>-2971.1</c:v>
                </c:pt>
                <c:pt idx="31">
                  <c:v>-3168</c:v>
                </c:pt>
                <c:pt idx="32">
                  <c:v>-3361.5</c:v>
                </c:pt>
                <c:pt idx="33">
                  <c:v>-3550.9</c:v>
                </c:pt>
                <c:pt idx="34">
                  <c:v>-3736.2</c:v>
                </c:pt>
                <c:pt idx="35">
                  <c:v>-3916.9</c:v>
                </c:pt>
                <c:pt idx="36">
                  <c:v>-4092.8</c:v>
                </c:pt>
                <c:pt idx="37">
                  <c:v>-4263.5</c:v>
                </c:pt>
                <c:pt idx="38">
                  <c:v>-4428.8999999999996</c:v>
                </c:pt>
                <c:pt idx="39">
                  <c:v>-4589</c:v>
                </c:pt>
                <c:pt idx="40">
                  <c:v>-4743.3999999999996</c:v>
                </c:pt>
                <c:pt idx="41">
                  <c:v>-4892.2</c:v>
                </c:pt>
                <c:pt idx="42">
                  <c:v>-5035.2</c:v>
                </c:pt>
                <c:pt idx="43">
                  <c:v>-5172.3999999999996</c:v>
                </c:pt>
                <c:pt idx="44">
                  <c:v>-5303.8</c:v>
                </c:pt>
                <c:pt idx="45">
                  <c:v>-5429.2</c:v>
                </c:pt>
                <c:pt idx="46">
                  <c:v>-5548.9</c:v>
                </c:pt>
                <c:pt idx="47">
                  <c:v>-5662.7</c:v>
                </c:pt>
                <c:pt idx="48">
                  <c:v>-5770.7</c:v>
                </c:pt>
                <c:pt idx="49">
                  <c:v>-5873.1</c:v>
                </c:pt>
                <c:pt idx="50">
                  <c:v>-5969.6</c:v>
                </c:pt>
                <c:pt idx="51">
                  <c:v>-6060.6</c:v>
                </c:pt>
                <c:pt idx="52">
                  <c:v>-6146.1</c:v>
                </c:pt>
                <c:pt idx="53">
                  <c:v>-6226</c:v>
                </c:pt>
                <c:pt idx="54">
                  <c:v>-6300.7</c:v>
                </c:pt>
                <c:pt idx="55">
                  <c:v>-6370.1</c:v>
                </c:pt>
                <c:pt idx="56">
                  <c:v>-6434.3</c:v>
                </c:pt>
                <c:pt idx="57">
                  <c:v>-6493.6</c:v>
                </c:pt>
                <c:pt idx="58">
                  <c:v>-6547.9</c:v>
                </c:pt>
                <c:pt idx="59">
                  <c:v>-6597.4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DC-4F75-B5E4-CE46A067AEBF}"/>
            </c:ext>
          </c:extLst>
        </c:ser>
        <c:ser>
          <c:idx val="3"/>
          <c:order val="3"/>
          <c:tx>
            <c:strRef>
              <c:f>Лист1!$E$5</c:f>
              <c:strCache>
                <c:ptCount val="1"/>
                <c:pt idx="0">
                  <c:v>Вырубка 2018 г. (площадь 15,6 га)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Лист1!$A$6:$A$65</c:f>
              <c:numCache>
                <c:formatCode>General</c:formatCode>
                <c:ptCount val="6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  <c:pt idx="42">
                  <c:v>2061</c:v>
                </c:pt>
                <c:pt idx="43">
                  <c:v>2062</c:v>
                </c:pt>
                <c:pt idx="44">
                  <c:v>2063</c:v>
                </c:pt>
                <c:pt idx="45">
                  <c:v>2064</c:v>
                </c:pt>
                <c:pt idx="46">
                  <c:v>2065</c:v>
                </c:pt>
                <c:pt idx="47">
                  <c:v>2066</c:v>
                </c:pt>
                <c:pt idx="48">
                  <c:v>2067</c:v>
                </c:pt>
                <c:pt idx="49">
                  <c:v>2068</c:v>
                </c:pt>
                <c:pt idx="50">
                  <c:v>2069</c:v>
                </c:pt>
                <c:pt idx="51">
                  <c:v>2070</c:v>
                </c:pt>
                <c:pt idx="52">
                  <c:v>2071</c:v>
                </c:pt>
                <c:pt idx="53">
                  <c:v>2072</c:v>
                </c:pt>
                <c:pt idx="54">
                  <c:v>2073</c:v>
                </c:pt>
                <c:pt idx="55">
                  <c:v>2074</c:v>
                </c:pt>
                <c:pt idx="56">
                  <c:v>2075</c:v>
                </c:pt>
                <c:pt idx="57">
                  <c:v>2076</c:v>
                </c:pt>
                <c:pt idx="58">
                  <c:v>2077</c:v>
                </c:pt>
                <c:pt idx="59">
                  <c:v>2078</c:v>
                </c:pt>
              </c:numCache>
            </c:numRef>
          </c:cat>
          <c:val>
            <c:numRef>
              <c:f>Лист1!$E$6:$E$65</c:f>
              <c:numCache>
                <c:formatCode>General</c:formatCode>
                <c:ptCount val="60"/>
                <c:pt idx="0">
                  <c:v>41.5</c:v>
                </c:pt>
                <c:pt idx="1">
                  <c:v>80.900000000000006</c:v>
                </c:pt>
                <c:pt idx="2">
                  <c:v>115.8</c:v>
                </c:pt>
                <c:pt idx="3">
                  <c:v>145</c:v>
                </c:pt>
                <c:pt idx="4">
                  <c:v>168.2</c:v>
                </c:pt>
                <c:pt idx="5">
                  <c:v>185.2</c:v>
                </c:pt>
                <c:pt idx="6">
                  <c:v>196.3</c:v>
                </c:pt>
                <c:pt idx="7">
                  <c:v>201.7</c:v>
                </c:pt>
                <c:pt idx="8">
                  <c:v>201.4</c:v>
                </c:pt>
                <c:pt idx="9">
                  <c:v>195.8</c:v>
                </c:pt>
                <c:pt idx="10">
                  <c:v>185.1</c:v>
                </c:pt>
                <c:pt idx="11">
                  <c:v>169.5</c:v>
                </c:pt>
                <c:pt idx="12">
                  <c:v>149.30000000000001</c:v>
                </c:pt>
                <c:pt idx="13">
                  <c:v>124.8</c:v>
                </c:pt>
                <c:pt idx="14">
                  <c:v>96.3</c:v>
                </c:pt>
                <c:pt idx="15">
                  <c:v>64.099999999999994</c:v>
                </c:pt>
                <c:pt idx="16">
                  <c:v>28.7</c:v>
                </c:pt>
                <c:pt idx="17">
                  <c:v>-9.8000000000000007</c:v>
                </c:pt>
                <c:pt idx="18">
                  <c:v>-51</c:v>
                </c:pt>
                <c:pt idx="19">
                  <c:v>-94.5</c:v>
                </c:pt>
                <c:pt idx="20">
                  <c:v>-140.1</c:v>
                </c:pt>
                <c:pt idx="21">
                  <c:v>-187.4</c:v>
                </c:pt>
                <c:pt idx="22">
                  <c:v>-236.2</c:v>
                </c:pt>
                <c:pt idx="23">
                  <c:v>-286.10000000000002</c:v>
                </c:pt>
                <c:pt idx="24">
                  <c:v>-336.9</c:v>
                </c:pt>
                <c:pt idx="25">
                  <c:v>-388.5</c:v>
                </c:pt>
                <c:pt idx="26">
                  <c:v>-440.4</c:v>
                </c:pt>
                <c:pt idx="27">
                  <c:v>-492.6</c:v>
                </c:pt>
                <c:pt idx="28">
                  <c:v>-544.70000000000005</c:v>
                </c:pt>
                <c:pt idx="29">
                  <c:v>-596.70000000000005</c:v>
                </c:pt>
                <c:pt idx="30">
                  <c:v>-648.29999999999995</c:v>
                </c:pt>
                <c:pt idx="31">
                  <c:v>-699.5</c:v>
                </c:pt>
                <c:pt idx="32">
                  <c:v>-750</c:v>
                </c:pt>
                <c:pt idx="33">
                  <c:v>-799.7</c:v>
                </c:pt>
                <c:pt idx="34">
                  <c:v>-848.5</c:v>
                </c:pt>
                <c:pt idx="35">
                  <c:v>-896.4</c:v>
                </c:pt>
                <c:pt idx="36">
                  <c:v>-943.1</c:v>
                </c:pt>
                <c:pt idx="37">
                  <c:v>-988.7</c:v>
                </c:pt>
                <c:pt idx="38">
                  <c:v>-1033.0999999999999</c:v>
                </c:pt>
                <c:pt idx="39">
                  <c:v>-1076.2</c:v>
                </c:pt>
                <c:pt idx="40">
                  <c:v>-1118</c:v>
                </c:pt>
                <c:pt idx="41">
                  <c:v>-1158.4000000000001</c:v>
                </c:pt>
                <c:pt idx="42">
                  <c:v>-1197.4000000000001</c:v>
                </c:pt>
                <c:pt idx="43">
                  <c:v>-1234.9000000000001</c:v>
                </c:pt>
                <c:pt idx="44">
                  <c:v>-1271</c:v>
                </c:pt>
                <c:pt idx="45">
                  <c:v>-1305.7</c:v>
                </c:pt>
                <c:pt idx="46">
                  <c:v>-1338.8</c:v>
                </c:pt>
                <c:pt idx="47">
                  <c:v>-1370.5</c:v>
                </c:pt>
                <c:pt idx="48">
                  <c:v>-1400.7</c:v>
                </c:pt>
                <c:pt idx="49">
                  <c:v>-1429.4</c:v>
                </c:pt>
                <c:pt idx="50">
                  <c:v>-1456.7</c:v>
                </c:pt>
                <c:pt idx="51">
                  <c:v>-1482.5</c:v>
                </c:pt>
                <c:pt idx="52">
                  <c:v>-1506.9</c:v>
                </c:pt>
                <c:pt idx="53">
                  <c:v>-1529.9</c:v>
                </c:pt>
                <c:pt idx="54">
                  <c:v>-1551.4</c:v>
                </c:pt>
                <c:pt idx="55">
                  <c:v>-1571.6</c:v>
                </c:pt>
                <c:pt idx="56">
                  <c:v>-1590.5</c:v>
                </c:pt>
                <c:pt idx="57">
                  <c:v>-1608</c:v>
                </c:pt>
                <c:pt idx="58">
                  <c:v>-1624.2</c:v>
                </c:pt>
                <c:pt idx="59">
                  <c:v>-1639.2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DC-4F75-B5E4-CE46A067A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361920"/>
        <c:axId val="103362944"/>
      </c:areaChart>
      <c:catAx>
        <c:axId val="10336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362944"/>
        <c:crosses val="autoZero"/>
        <c:auto val="1"/>
        <c:lblAlgn val="ctr"/>
        <c:lblOffset val="100"/>
        <c:noMultiLvlLbl val="0"/>
      </c:catAx>
      <c:valAx>
        <c:axId val="103362944"/>
        <c:scaling>
          <c:orientation val="minMax"/>
          <c:min val="-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/>
                  <a:t>Потери (+) накопление (-) углерода, тонн</a:t>
                </a:r>
              </a:p>
            </c:rich>
          </c:tx>
          <c:layout>
            <c:manualLayout>
              <c:xMode val="edge"/>
              <c:yMode val="edge"/>
              <c:x val="1.3930350441548233E-2"/>
              <c:y val="0.173535607054306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361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baseline="0" dirty="0"/>
              <a:t>Реализация проекта лесовосстановления (создание культур сосны)</a:t>
            </a:r>
            <a:endParaRPr lang="ru-RU" sz="2000" b="1" dirty="0"/>
          </a:p>
        </c:rich>
      </c:tx>
      <c:layout>
        <c:manualLayout>
          <c:xMode val="edge"/>
          <c:yMode val="edge"/>
          <c:x val="0.10563581726197269"/>
          <c:y val="1.91513104321862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Лист1!$N$5</c:f>
              <c:strCache>
                <c:ptCount val="1"/>
                <c:pt idx="0">
                  <c:v>Вырубка 2013 г. (площадь 3,2 га)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Лист1!$A$6:$A$65</c:f>
              <c:numCache>
                <c:formatCode>General</c:formatCode>
                <c:ptCount val="6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  <c:pt idx="42">
                  <c:v>2061</c:v>
                </c:pt>
                <c:pt idx="43">
                  <c:v>2062</c:v>
                </c:pt>
                <c:pt idx="44">
                  <c:v>2063</c:v>
                </c:pt>
                <c:pt idx="45">
                  <c:v>2064</c:v>
                </c:pt>
                <c:pt idx="46">
                  <c:v>2065</c:v>
                </c:pt>
                <c:pt idx="47">
                  <c:v>2066</c:v>
                </c:pt>
                <c:pt idx="48">
                  <c:v>2067</c:v>
                </c:pt>
                <c:pt idx="49">
                  <c:v>2068</c:v>
                </c:pt>
                <c:pt idx="50">
                  <c:v>2069</c:v>
                </c:pt>
                <c:pt idx="51">
                  <c:v>2070</c:v>
                </c:pt>
                <c:pt idx="52">
                  <c:v>2071</c:v>
                </c:pt>
                <c:pt idx="53">
                  <c:v>2072</c:v>
                </c:pt>
                <c:pt idx="54">
                  <c:v>2073</c:v>
                </c:pt>
                <c:pt idx="55">
                  <c:v>2074</c:v>
                </c:pt>
                <c:pt idx="56">
                  <c:v>2075</c:v>
                </c:pt>
                <c:pt idx="57">
                  <c:v>2076</c:v>
                </c:pt>
                <c:pt idx="58">
                  <c:v>2077</c:v>
                </c:pt>
                <c:pt idx="59">
                  <c:v>2078</c:v>
                </c:pt>
              </c:numCache>
            </c:numRef>
          </c:cat>
          <c:val>
            <c:numRef>
              <c:f>Лист1!$N$6:$N$65</c:f>
              <c:numCache>
                <c:formatCode>0</c:formatCode>
                <c:ptCount val="60"/>
                <c:pt idx="0">
                  <c:v>9.5917892189090903</c:v>
                </c:pt>
                <c:pt idx="1">
                  <c:v>8.4864000000000033</c:v>
                </c:pt>
                <c:pt idx="2">
                  <c:v>16.526591999999994</c:v>
                </c:pt>
                <c:pt idx="3">
                  <c:v>23.700863999999967</c:v>
                </c:pt>
                <c:pt idx="4">
                  <c:v>29.523232000000007</c:v>
                </c:pt>
                <c:pt idx="5">
                  <c:v>33.568896000000052</c:v>
                </c:pt>
                <c:pt idx="6">
                  <c:v>35.507776000000035</c:v>
                </c:pt>
                <c:pt idx="7">
                  <c:v>35.075583999999992</c:v>
                </c:pt>
                <c:pt idx="8">
                  <c:v>32.18550399999998</c:v>
                </c:pt>
                <c:pt idx="9">
                  <c:v>26.841088000000013</c:v>
                </c:pt>
                <c:pt idx="10">
                  <c:v>19.140160000000037</c:v>
                </c:pt>
                <c:pt idx="11">
                  <c:v>9.2390399999999886</c:v>
                </c:pt>
                <c:pt idx="12">
                  <c:v>-2.6458880000000136</c:v>
                </c:pt>
                <c:pt idx="13">
                  <c:v>-16.279168000000027</c:v>
                </c:pt>
                <c:pt idx="14">
                  <c:v>-31.415967999999964</c:v>
                </c:pt>
                <c:pt idx="15">
                  <c:v>-47.78723199999996</c:v>
                </c:pt>
                <c:pt idx="16">
                  <c:v>-65.150751999999954</c:v>
                </c:pt>
                <c:pt idx="17">
                  <c:v>-83.267359999999996</c:v>
                </c:pt>
                <c:pt idx="18">
                  <c:v>-101.92348799999996</c:v>
                </c:pt>
                <c:pt idx="19">
                  <c:v>-120.91087999999996</c:v>
                </c:pt>
                <c:pt idx="20">
                  <c:v>-140.04486400000002</c:v>
                </c:pt>
                <c:pt idx="21">
                  <c:v>-159.163712</c:v>
                </c:pt>
                <c:pt idx="22">
                  <c:v>-178.13209600000002</c:v>
                </c:pt>
                <c:pt idx="23">
                  <c:v>-196.82320000000001</c:v>
                </c:pt>
                <c:pt idx="24">
                  <c:v>-215.13065599999987</c:v>
                </c:pt>
                <c:pt idx="25">
                  <c:v>-232.97107200000002</c:v>
                </c:pt>
                <c:pt idx="26">
                  <c:v>-250.26262400000002</c:v>
                </c:pt>
                <c:pt idx="27">
                  <c:v>-266.960128</c:v>
                </c:pt>
                <c:pt idx="28">
                  <c:v>-283.004032</c:v>
                </c:pt>
                <c:pt idx="29">
                  <c:v>-298.36467199999998</c:v>
                </c:pt>
                <c:pt idx="30">
                  <c:v>-313.01625599999994</c:v>
                </c:pt>
                <c:pt idx="31">
                  <c:v>-326.93948800000004</c:v>
                </c:pt>
                <c:pt idx="32">
                  <c:v>-340.13097599999998</c:v>
                </c:pt>
                <c:pt idx="33">
                  <c:v>-352.58284800000007</c:v>
                </c:pt>
                <c:pt idx="34">
                  <c:v>-364.28972800000003</c:v>
                </c:pt>
                <c:pt idx="35">
                  <c:v>-375.27167999999989</c:v>
                </c:pt>
                <c:pt idx="36">
                  <c:v>-385.52291199999996</c:v>
                </c:pt>
                <c:pt idx="37">
                  <c:v>-395.06467200000003</c:v>
                </c:pt>
                <c:pt idx="38">
                  <c:v>-403.91791999999992</c:v>
                </c:pt>
                <c:pt idx="39">
                  <c:v>-412.08950400000015</c:v>
                </c:pt>
                <c:pt idx="40">
                  <c:v>-419.60649599999999</c:v>
                </c:pt>
                <c:pt idx="41">
                  <c:v>-426.4753280000001</c:v>
                </c:pt>
                <c:pt idx="42">
                  <c:v>-432.73932800000006</c:v>
                </c:pt>
                <c:pt idx="43">
                  <c:v>-438.40143999999992</c:v>
                </c:pt>
                <c:pt idx="44">
                  <c:v>-443.49270400000006</c:v>
                </c:pt>
                <c:pt idx="45">
                  <c:v>-448.03193599999997</c:v>
                </c:pt>
                <c:pt idx="46">
                  <c:v>-452.04060800000008</c:v>
                </c:pt>
                <c:pt idx="47">
                  <c:v>-455.54083199999997</c:v>
                </c:pt>
                <c:pt idx="48">
                  <c:v>-458.55408</c:v>
                </c:pt>
                <c:pt idx="49">
                  <c:v>-461.10534399999989</c:v>
                </c:pt>
                <c:pt idx="50">
                  <c:v>-463.21033599999993</c:v>
                </c:pt>
                <c:pt idx="51">
                  <c:v>-464.89036800000008</c:v>
                </c:pt>
                <c:pt idx="52">
                  <c:v>-466.16790400000002</c:v>
                </c:pt>
                <c:pt idx="53">
                  <c:v>-467.05545599999999</c:v>
                </c:pt>
                <c:pt idx="54">
                  <c:v>-467.58070400000008</c:v>
                </c:pt>
                <c:pt idx="55">
                  <c:v>-467.75948799999998</c:v>
                </c:pt>
                <c:pt idx="56">
                  <c:v>-467.59516800000006</c:v>
                </c:pt>
                <c:pt idx="57">
                  <c:v>-467.12499200000013</c:v>
                </c:pt>
                <c:pt idx="58">
                  <c:v>-466.34595199999995</c:v>
                </c:pt>
                <c:pt idx="59">
                  <c:v>-465.28908800000011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F0-47FD-88C1-0003152E3887}"/>
            </c:ext>
          </c:extLst>
        </c:ser>
        <c:ser>
          <c:idx val="1"/>
          <c:order val="1"/>
          <c:tx>
            <c:strRef>
              <c:f>Лист1!$O$5</c:f>
              <c:strCache>
                <c:ptCount val="1"/>
                <c:pt idx="0">
                  <c:v>Гарь 2014 г. (площадь 44,4 га)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Лист1!$A$6:$A$65</c:f>
              <c:numCache>
                <c:formatCode>General</c:formatCode>
                <c:ptCount val="6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  <c:pt idx="42">
                  <c:v>2061</c:v>
                </c:pt>
                <c:pt idx="43">
                  <c:v>2062</c:v>
                </c:pt>
                <c:pt idx="44">
                  <c:v>2063</c:v>
                </c:pt>
                <c:pt idx="45">
                  <c:v>2064</c:v>
                </c:pt>
                <c:pt idx="46">
                  <c:v>2065</c:v>
                </c:pt>
                <c:pt idx="47">
                  <c:v>2066</c:v>
                </c:pt>
                <c:pt idx="48">
                  <c:v>2067</c:v>
                </c:pt>
                <c:pt idx="49">
                  <c:v>2068</c:v>
                </c:pt>
                <c:pt idx="50">
                  <c:v>2069</c:v>
                </c:pt>
                <c:pt idx="51">
                  <c:v>2070</c:v>
                </c:pt>
                <c:pt idx="52">
                  <c:v>2071</c:v>
                </c:pt>
                <c:pt idx="53">
                  <c:v>2072</c:v>
                </c:pt>
                <c:pt idx="54">
                  <c:v>2073</c:v>
                </c:pt>
                <c:pt idx="55">
                  <c:v>2074</c:v>
                </c:pt>
                <c:pt idx="56">
                  <c:v>2075</c:v>
                </c:pt>
                <c:pt idx="57">
                  <c:v>2076</c:v>
                </c:pt>
                <c:pt idx="58">
                  <c:v>2077</c:v>
                </c:pt>
                <c:pt idx="59">
                  <c:v>2078</c:v>
                </c:pt>
              </c:numCache>
            </c:numRef>
          </c:cat>
          <c:val>
            <c:numRef>
              <c:f>Лист1!$O$6:$O$65</c:f>
              <c:numCache>
                <c:formatCode>0</c:formatCode>
                <c:ptCount val="60"/>
                <c:pt idx="0">
                  <c:v>133.08607541236364</c:v>
                </c:pt>
                <c:pt idx="1">
                  <c:v>117.74880000000005</c:v>
                </c:pt>
                <c:pt idx="2">
                  <c:v>229.30646399999989</c:v>
                </c:pt>
                <c:pt idx="3">
                  <c:v>328.84948799999955</c:v>
                </c:pt>
                <c:pt idx="4">
                  <c:v>409.6348440000001</c:v>
                </c:pt>
                <c:pt idx="5">
                  <c:v>465.7684320000007</c:v>
                </c:pt>
                <c:pt idx="6">
                  <c:v>492.67039200000045</c:v>
                </c:pt>
                <c:pt idx="7">
                  <c:v>486.67372799999987</c:v>
                </c:pt>
                <c:pt idx="8">
                  <c:v>446.57386799999972</c:v>
                </c:pt>
                <c:pt idx="9">
                  <c:v>372.42009600000017</c:v>
                </c:pt>
                <c:pt idx="10">
                  <c:v>265.56972000000053</c:v>
                </c:pt>
                <c:pt idx="11">
                  <c:v>128.19167999999985</c:v>
                </c:pt>
                <c:pt idx="12">
                  <c:v>-36.711696000000188</c:v>
                </c:pt>
                <c:pt idx="13">
                  <c:v>-225.87345600000037</c:v>
                </c:pt>
                <c:pt idx="14">
                  <c:v>-435.89655599999946</c:v>
                </c:pt>
                <c:pt idx="15">
                  <c:v>-663.04784399999949</c:v>
                </c:pt>
                <c:pt idx="16">
                  <c:v>-903.9666839999993</c:v>
                </c:pt>
                <c:pt idx="17">
                  <c:v>-1155.3346199999999</c:v>
                </c:pt>
                <c:pt idx="18">
                  <c:v>-1414.1883959999996</c:v>
                </c:pt>
                <c:pt idx="19">
                  <c:v>-1677.6384599999992</c:v>
                </c:pt>
                <c:pt idx="20">
                  <c:v>-1943.122488</c:v>
                </c:pt>
                <c:pt idx="21">
                  <c:v>-2208.3965039999998</c:v>
                </c:pt>
                <c:pt idx="22">
                  <c:v>-2471.5828320000001</c:v>
                </c:pt>
                <c:pt idx="23">
                  <c:v>-2730.9218999999998</c:v>
                </c:pt>
                <c:pt idx="24">
                  <c:v>-2984.9378519999982</c:v>
                </c:pt>
                <c:pt idx="25">
                  <c:v>-3232.4736239999997</c:v>
                </c:pt>
                <c:pt idx="26">
                  <c:v>-3472.393908</c:v>
                </c:pt>
                <c:pt idx="27">
                  <c:v>-3704.0717759999998</c:v>
                </c:pt>
                <c:pt idx="28">
                  <c:v>-3926.6809440000002</c:v>
                </c:pt>
                <c:pt idx="29">
                  <c:v>-4139.8098239999999</c:v>
                </c:pt>
                <c:pt idx="30">
                  <c:v>-4343.100551999999</c:v>
                </c:pt>
                <c:pt idx="31">
                  <c:v>-4536.2853960000002</c:v>
                </c:pt>
                <c:pt idx="32">
                  <c:v>-4719.3172919999997</c:v>
                </c:pt>
                <c:pt idx="33">
                  <c:v>-4892.0870160000004</c:v>
                </c:pt>
                <c:pt idx="34">
                  <c:v>-5054.5199759999996</c:v>
                </c:pt>
                <c:pt idx="35">
                  <c:v>-5206.8945599999979</c:v>
                </c:pt>
                <c:pt idx="36">
                  <c:v>-5349.1304039999995</c:v>
                </c:pt>
                <c:pt idx="37">
                  <c:v>-5481.5223240000005</c:v>
                </c:pt>
                <c:pt idx="38">
                  <c:v>-5604.3611399999982</c:v>
                </c:pt>
                <c:pt idx="39">
                  <c:v>-5717.7418680000019</c:v>
                </c:pt>
                <c:pt idx="40">
                  <c:v>-5822.0401319999992</c:v>
                </c:pt>
                <c:pt idx="41">
                  <c:v>-5917.3451760000007</c:v>
                </c:pt>
                <c:pt idx="42">
                  <c:v>-6004.2581760000003</c:v>
                </c:pt>
                <c:pt idx="43">
                  <c:v>-6082.8199799999984</c:v>
                </c:pt>
                <c:pt idx="44">
                  <c:v>-6153.4612680000009</c:v>
                </c:pt>
                <c:pt idx="45">
                  <c:v>-6216.443111999999</c:v>
                </c:pt>
                <c:pt idx="46">
                  <c:v>-6272.0634360000004</c:v>
                </c:pt>
                <c:pt idx="47">
                  <c:v>-6320.6290439999993</c:v>
                </c:pt>
                <c:pt idx="48">
                  <c:v>-6362.4378599999991</c:v>
                </c:pt>
                <c:pt idx="49">
                  <c:v>-6397.8366479999977</c:v>
                </c:pt>
                <c:pt idx="50">
                  <c:v>-6427.0434119999982</c:v>
                </c:pt>
                <c:pt idx="51">
                  <c:v>-6450.3538560000006</c:v>
                </c:pt>
                <c:pt idx="52">
                  <c:v>-6468.0796679999994</c:v>
                </c:pt>
                <c:pt idx="53">
                  <c:v>-6480.3944519999995</c:v>
                </c:pt>
                <c:pt idx="54">
                  <c:v>-6487.6822680000005</c:v>
                </c:pt>
                <c:pt idx="55">
                  <c:v>-6490.1628959999989</c:v>
                </c:pt>
                <c:pt idx="56">
                  <c:v>-6487.8829560000004</c:v>
                </c:pt>
                <c:pt idx="57">
                  <c:v>-6481.3592640000015</c:v>
                </c:pt>
                <c:pt idx="58">
                  <c:v>-6470.5500839999986</c:v>
                </c:pt>
                <c:pt idx="59">
                  <c:v>-6455.8860960000011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F0-47FD-88C1-0003152E3887}"/>
            </c:ext>
          </c:extLst>
        </c:ser>
        <c:ser>
          <c:idx val="2"/>
          <c:order val="2"/>
          <c:tx>
            <c:strRef>
              <c:f>Лист1!$P$5</c:f>
              <c:strCache>
                <c:ptCount val="1"/>
                <c:pt idx="0">
                  <c:v>Гарь 2016 г. (площадь 61,8 га)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Лист1!$A$6:$A$65</c:f>
              <c:numCache>
                <c:formatCode>General</c:formatCode>
                <c:ptCount val="6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  <c:pt idx="42">
                  <c:v>2061</c:v>
                </c:pt>
                <c:pt idx="43">
                  <c:v>2062</c:v>
                </c:pt>
                <c:pt idx="44">
                  <c:v>2063</c:v>
                </c:pt>
                <c:pt idx="45">
                  <c:v>2064</c:v>
                </c:pt>
                <c:pt idx="46">
                  <c:v>2065</c:v>
                </c:pt>
                <c:pt idx="47">
                  <c:v>2066</c:v>
                </c:pt>
                <c:pt idx="48">
                  <c:v>2067</c:v>
                </c:pt>
                <c:pt idx="49">
                  <c:v>2068</c:v>
                </c:pt>
                <c:pt idx="50">
                  <c:v>2069</c:v>
                </c:pt>
                <c:pt idx="51">
                  <c:v>2070</c:v>
                </c:pt>
                <c:pt idx="52">
                  <c:v>2071</c:v>
                </c:pt>
                <c:pt idx="53">
                  <c:v>2072</c:v>
                </c:pt>
                <c:pt idx="54">
                  <c:v>2073</c:v>
                </c:pt>
                <c:pt idx="55">
                  <c:v>2074</c:v>
                </c:pt>
                <c:pt idx="56">
                  <c:v>2075</c:v>
                </c:pt>
                <c:pt idx="57">
                  <c:v>2076</c:v>
                </c:pt>
                <c:pt idx="58">
                  <c:v>2077</c:v>
                </c:pt>
                <c:pt idx="59">
                  <c:v>2078</c:v>
                </c:pt>
              </c:numCache>
            </c:numRef>
          </c:cat>
          <c:val>
            <c:numRef>
              <c:f>Лист1!$P$6:$P$65</c:f>
              <c:numCache>
                <c:formatCode>0</c:formatCode>
                <c:ptCount val="60"/>
                <c:pt idx="0">
                  <c:v>185.2414292901818</c:v>
                </c:pt>
                <c:pt idx="1">
                  <c:v>163.89360000000005</c:v>
                </c:pt>
                <c:pt idx="2">
                  <c:v>319.16980799999988</c:v>
                </c:pt>
                <c:pt idx="3">
                  <c:v>457.72293599999932</c:v>
                </c:pt>
                <c:pt idx="4">
                  <c:v>570.16741800000011</c:v>
                </c:pt>
                <c:pt idx="5">
                  <c:v>648.29930400000103</c:v>
                </c:pt>
                <c:pt idx="6">
                  <c:v>685.74392400000067</c:v>
                </c:pt>
                <c:pt idx="7">
                  <c:v>677.39721599999984</c:v>
                </c:pt>
                <c:pt idx="8">
                  <c:v>621.58254599999964</c:v>
                </c:pt>
                <c:pt idx="9">
                  <c:v>518.36851200000024</c:v>
                </c:pt>
                <c:pt idx="10">
                  <c:v>369.64434000000068</c:v>
                </c:pt>
                <c:pt idx="11">
                  <c:v>178.42895999999976</c:v>
                </c:pt>
                <c:pt idx="12">
                  <c:v>-51.098712000000262</c:v>
                </c:pt>
                <c:pt idx="13">
                  <c:v>-314.39143200000052</c:v>
                </c:pt>
                <c:pt idx="14">
                  <c:v>-606.72088199999928</c:v>
                </c:pt>
                <c:pt idx="15">
                  <c:v>-922.89091799999915</c:v>
                </c:pt>
                <c:pt idx="16">
                  <c:v>-1258.2238979999991</c:v>
                </c:pt>
                <c:pt idx="17">
                  <c:v>-1608.1008899999999</c:v>
                </c:pt>
                <c:pt idx="18">
                  <c:v>-1968.3973619999992</c:v>
                </c:pt>
                <c:pt idx="19">
                  <c:v>-2335.0913699999992</c:v>
                </c:pt>
                <c:pt idx="20">
                  <c:v>-2704.6164359999998</c:v>
                </c:pt>
                <c:pt idx="21">
                  <c:v>-3073.8491879999997</c:v>
                </c:pt>
                <c:pt idx="22">
                  <c:v>-3440.1761039999997</c:v>
                </c:pt>
                <c:pt idx="23">
                  <c:v>-3801.1480499999998</c:v>
                </c:pt>
                <c:pt idx="24">
                  <c:v>-4154.7107939999969</c:v>
                </c:pt>
                <c:pt idx="25">
                  <c:v>-4499.2538279999999</c:v>
                </c:pt>
                <c:pt idx="26">
                  <c:v>-4833.1969259999996</c:v>
                </c:pt>
                <c:pt idx="27">
                  <c:v>-5155.6674719999992</c:v>
                </c:pt>
                <c:pt idx="28">
                  <c:v>-5465.5153680000003</c:v>
                </c:pt>
                <c:pt idx="29">
                  <c:v>-5762.1677279999994</c:v>
                </c:pt>
                <c:pt idx="30">
                  <c:v>-6045.1264439999986</c:v>
                </c:pt>
                <c:pt idx="31">
                  <c:v>-6314.0188619999999</c:v>
                </c:pt>
                <c:pt idx="32">
                  <c:v>-6568.779473999999</c:v>
                </c:pt>
                <c:pt idx="33">
                  <c:v>-6809.256252000001</c:v>
                </c:pt>
                <c:pt idx="34">
                  <c:v>-7035.3453719999998</c:v>
                </c:pt>
                <c:pt idx="35">
                  <c:v>-7247.4343199999976</c:v>
                </c:pt>
                <c:pt idx="36">
                  <c:v>-7445.4112379999988</c:v>
                </c:pt>
                <c:pt idx="37">
                  <c:v>-7629.6864779999996</c:v>
                </c:pt>
                <c:pt idx="38">
                  <c:v>-7800.6648299999979</c:v>
                </c:pt>
                <c:pt idx="39">
                  <c:v>-7958.4785460000021</c:v>
                </c:pt>
                <c:pt idx="40">
                  <c:v>-8103.6504539999987</c:v>
                </c:pt>
                <c:pt idx="41">
                  <c:v>-8236.3047720000013</c:v>
                </c:pt>
                <c:pt idx="42">
                  <c:v>-8357.2782719999996</c:v>
                </c:pt>
                <c:pt idx="43">
                  <c:v>-8466.6278099999981</c:v>
                </c:pt>
                <c:pt idx="44">
                  <c:v>-8564.9528460000001</c:v>
                </c:pt>
                <c:pt idx="45">
                  <c:v>-8652.6167639999985</c:v>
                </c:pt>
                <c:pt idx="46">
                  <c:v>-8730.0342420000015</c:v>
                </c:pt>
                <c:pt idx="47">
                  <c:v>-8797.6323179999981</c:v>
                </c:pt>
                <c:pt idx="48">
                  <c:v>-8855.8256699999984</c:v>
                </c:pt>
                <c:pt idx="49">
                  <c:v>-8905.0969559999976</c:v>
                </c:pt>
                <c:pt idx="50">
                  <c:v>-8945.7496139999985</c:v>
                </c:pt>
                <c:pt idx="51">
                  <c:v>-8978.195232</c:v>
                </c:pt>
                <c:pt idx="52">
                  <c:v>-9002.8676459999988</c:v>
                </c:pt>
                <c:pt idx="53">
                  <c:v>-9020.0084939999979</c:v>
                </c:pt>
                <c:pt idx="54">
                  <c:v>-9030.1523460000008</c:v>
                </c:pt>
                <c:pt idx="55">
                  <c:v>-9033.6051119999993</c:v>
                </c:pt>
                <c:pt idx="56">
                  <c:v>-9030.4316820000004</c:v>
                </c:pt>
                <c:pt idx="57">
                  <c:v>-9021.3514080000023</c:v>
                </c:pt>
                <c:pt idx="58">
                  <c:v>-9006.3061979999984</c:v>
                </c:pt>
                <c:pt idx="59">
                  <c:v>-8985.895512000001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F0-47FD-88C1-0003152E3887}"/>
            </c:ext>
          </c:extLst>
        </c:ser>
        <c:ser>
          <c:idx val="3"/>
          <c:order val="3"/>
          <c:tx>
            <c:strRef>
              <c:f>Лист1!$Q$5</c:f>
              <c:strCache>
                <c:ptCount val="1"/>
                <c:pt idx="0">
                  <c:v>Вырубка 2018 г. (площадь 15,6 га)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Лист1!$A$6:$A$65</c:f>
              <c:numCache>
                <c:formatCode>General</c:formatCode>
                <c:ptCount val="6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  <c:pt idx="42">
                  <c:v>2061</c:v>
                </c:pt>
                <c:pt idx="43">
                  <c:v>2062</c:v>
                </c:pt>
                <c:pt idx="44">
                  <c:v>2063</c:v>
                </c:pt>
                <c:pt idx="45">
                  <c:v>2064</c:v>
                </c:pt>
                <c:pt idx="46">
                  <c:v>2065</c:v>
                </c:pt>
                <c:pt idx="47">
                  <c:v>2066</c:v>
                </c:pt>
                <c:pt idx="48">
                  <c:v>2067</c:v>
                </c:pt>
                <c:pt idx="49">
                  <c:v>2068</c:v>
                </c:pt>
                <c:pt idx="50">
                  <c:v>2069</c:v>
                </c:pt>
                <c:pt idx="51">
                  <c:v>2070</c:v>
                </c:pt>
                <c:pt idx="52">
                  <c:v>2071</c:v>
                </c:pt>
                <c:pt idx="53">
                  <c:v>2072</c:v>
                </c:pt>
                <c:pt idx="54">
                  <c:v>2073</c:v>
                </c:pt>
                <c:pt idx="55">
                  <c:v>2074</c:v>
                </c:pt>
                <c:pt idx="56">
                  <c:v>2075</c:v>
                </c:pt>
                <c:pt idx="57">
                  <c:v>2076</c:v>
                </c:pt>
                <c:pt idx="58">
                  <c:v>2077</c:v>
                </c:pt>
                <c:pt idx="59">
                  <c:v>2078</c:v>
                </c:pt>
              </c:numCache>
            </c:numRef>
          </c:cat>
          <c:val>
            <c:numRef>
              <c:f>Лист1!$Q$6:$Q$65</c:f>
              <c:numCache>
                <c:formatCode>0</c:formatCode>
                <c:ptCount val="60"/>
                <c:pt idx="0">
                  <c:v>46.759972442181819</c:v>
                </c:pt>
                <c:pt idx="1">
                  <c:v>41.371200000000016</c:v>
                </c:pt>
                <c:pt idx="2">
                  <c:v>80.567135999999962</c:v>
                </c:pt>
                <c:pt idx="3">
                  <c:v>115.54171199999983</c:v>
                </c:pt>
                <c:pt idx="4">
                  <c:v>143.92575600000004</c:v>
                </c:pt>
                <c:pt idx="5">
                  <c:v>163.64836800000026</c:v>
                </c:pt>
                <c:pt idx="6">
                  <c:v>173.10040800000016</c:v>
                </c:pt>
                <c:pt idx="7">
                  <c:v>170.99347199999997</c:v>
                </c:pt>
                <c:pt idx="8">
                  <c:v>156.9043319999999</c:v>
                </c:pt>
                <c:pt idx="9">
                  <c:v>130.85030400000005</c:v>
                </c:pt>
                <c:pt idx="10">
                  <c:v>93.308280000000181</c:v>
                </c:pt>
                <c:pt idx="11">
                  <c:v>45.040319999999944</c:v>
                </c:pt>
                <c:pt idx="12">
                  <c:v>-12.898704000000066</c:v>
                </c:pt>
                <c:pt idx="13">
                  <c:v>-79.360944000000131</c:v>
                </c:pt>
                <c:pt idx="14">
                  <c:v>-153.15284399999982</c:v>
                </c:pt>
                <c:pt idx="15">
                  <c:v>-232.96275599999981</c:v>
                </c:pt>
                <c:pt idx="16">
                  <c:v>-317.60991599999977</c:v>
                </c:pt>
                <c:pt idx="17">
                  <c:v>-405.92837999999995</c:v>
                </c:pt>
                <c:pt idx="18">
                  <c:v>-496.87700399999983</c:v>
                </c:pt>
                <c:pt idx="19">
                  <c:v>-589.44053999999971</c:v>
                </c:pt>
                <c:pt idx="20">
                  <c:v>-682.71871199999998</c:v>
                </c:pt>
                <c:pt idx="21">
                  <c:v>-775.92309599999987</c:v>
                </c:pt>
                <c:pt idx="22">
                  <c:v>-868.39396799999997</c:v>
                </c:pt>
                <c:pt idx="23">
                  <c:v>-959.51310000000001</c:v>
                </c:pt>
                <c:pt idx="24">
                  <c:v>-1048.7619479999994</c:v>
                </c:pt>
                <c:pt idx="25">
                  <c:v>-1135.733976</c:v>
                </c:pt>
                <c:pt idx="26">
                  <c:v>-1220.0302919999999</c:v>
                </c:pt>
                <c:pt idx="27">
                  <c:v>-1301.4306239999999</c:v>
                </c:pt>
                <c:pt idx="28">
                  <c:v>-1379.6446559999999</c:v>
                </c:pt>
                <c:pt idx="29">
                  <c:v>-1454.5277759999999</c:v>
                </c:pt>
                <c:pt idx="30">
                  <c:v>-1525.9542479999996</c:v>
                </c:pt>
                <c:pt idx="31">
                  <c:v>-1593.8300040000001</c:v>
                </c:pt>
                <c:pt idx="32">
                  <c:v>-1658.1385079999998</c:v>
                </c:pt>
                <c:pt idx="33">
                  <c:v>-1718.8413840000003</c:v>
                </c:pt>
                <c:pt idx="34">
                  <c:v>-1775.9124240000001</c:v>
                </c:pt>
                <c:pt idx="35">
                  <c:v>-1829.4494399999994</c:v>
                </c:pt>
                <c:pt idx="36">
                  <c:v>-1879.4241959999997</c:v>
                </c:pt>
                <c:pt idx="37">
                  <c:v>-1925.940276</c:v>
                </c:pt>
                <c:pt idx="38">
                  <c:v>-1969.0998599999996</c:v>
                </c:pt>
                <c:pt idx="39">
                  <c:v>-2008.9363320000004</c:v>
                </c:pt>
                <c:pt idx="40">
                  <c:v>-2045.5816679999998</c:v>
                </c:pt>
                <c:pt idx="41">
                  <c:v>-2079.0672240000004</c:v>
                </c:pt>
                <c:pt idx="42">
                  <c:v>-2109.6042240000002</c:v>
                </c:pt>
                <c:pt idx="43">
                  <c:v>-2137.2070199999994</c:v>
                </c:pt>
                <c:pt idx="44">
                  <c:v>-2162.0269320000002</c:v>
                </c:pt>
                <c:pt idx="45">
                  <c:v>-2184.1556879999998</c:v>
                </c:pt>
                <c:pt idx="46">
                  <c:v>-2203.6979640000004</c:v>
                </c:pt>
                <c:pt idx="47">
                  <c:v>-2220.7615559999999</c:v>
                </c:pt>
                <c:pt idx="48">
                  <c:v>-2235.4511399999997</c:v>
                </c:pt>
                <c:pt idx="49">
                  <c:v>-2247.8885519999994</c:v>
                </c:pt>
                <c:pt idx="50">
                  <c:v>-2258.1503879999996</c:v>
                </c:pt>
                <c:pt idx="51">
                  <c:v>-2266.3405440000001</c:v>
                </c:pt>
                <c:pt idx="52">
                  <c:v>-2272.5685319999998</c:v>
                </c:pt>
                <c:pt idx="53">
                  <c:v>-2276.8953479999996</c:v>
                </c:pt>
                <c:pt idx="54">
                  <c:v>-2279.4559320000003</c:v>
                </c:pt>
                <c:pt idx="55">
                  <c:v>-2280.3275039999999</c:v>
                </c:pt>
                <c:pt idx="56">
                  <c:v>-2279.5264440000001</c:v>
                </c:pt>
                <c:pt idx="57">
                  <c:v>-2277.2343360000004</c:v>
                </c:pt>
                <c:pt idx="58">
                  <c:v>-2273.4365159999998</c:v>
                </c:pt>
                <c:pt idx="59">
                  <c:v>-2268.2843040000002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F0-47FD-88C1-0003152E3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04288"/>
        <c:axId val="103405824"/>
      </c:areaChart>
      <c:catAx>
        <c:axId val="10340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405824"/>
        <c:crosses val="autoZero"/>
        <c:auto val="1"/>
        <c:lblAlgn val="ctr"/>
        <c:lblOffset val="100"/>
        <c:noMultiLvlLbl val="0"/>
      </c:catAx>
      <c:valAx>
        <c:axId val="1034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/>
                  <a:t>Потери (+) накопление (-) углерода, тонн</a:t>
                </a:r>
              </a:p>
            </c:rich>
          </c:tx>
          <c:layout>
            <c:manualLayout>
              <c:xMode val="edge"/>
              <c:yMode val="edge"/>
              <c:x val="6.4189215498111837E-3"/>
              <c:y val="0.187899236963537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404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53082005606668E-2"/>
          <c:y val="3.8805555555555558E-2"/>
          <c:w val="0.9073215574593041"/>
          <c:h val="0.84169055555555561"/>
        </c:manualLayout>
      </c:layout>
      <c:lineChart>
        <c:grouping val="standard"/>
        <c:varyColors val="0"/>
        <c:ser>
          <c:idx val="0"/>
          <c:order val="0"/>
          <c:tx>
            <c:strRef>
              <c:f>'MLDS Irkutsk 08Pinus plus 02Bet'!$Z$3</c:f>
              <c:strCache>
                <c:ptCount val="1"/>
                <c:pt idx="0">
                  <c:v>Проектная деятельность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'MLDS Irkutsk 08Pinus plus 02Bet'!$Y$4:$Y$63</c:f>
              <c:numCache>
                <c:formatCode>General</c:formatCode>
                <c:ptCount val="6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  <c:pt idx="42">
                  <c:v>2061</c:v>
                </c:pt>
                <c:pt idx="43">
                  <c:v>2062</c:v>
                </c:pt>
                <c:pt idx="44">
                  <c:v>2063</c:v>
                </c:pt>
                <c:pt idx="45">
                  <c:v>2064</c:v>
                </c:pt>
                <c:pt idx="46">
                  <c:v>2065</c:v>
                </c:pt>
                <c:pt idx="47">
                  <c:v>2066</c:v>
                </c:pt>
                <c:pt idx="48">
                  <c:v>2067</c:v>
                </c:pt>
                <c:pt idx="49">
                  <c:v>2068</c:v>
                </c:pt>
                <c:pt idx="50">
                  <c:v>2069</c:v>
                </c:pt>
                <c:pt idx="51">
                  <c:v>2070</c:v>
                </c:pt>
                <c:pt idx="52">
                  <c:v>2071</c:v>
                </c:pt>
                <c:pt idx="53">
                  <c:v>2072</c:v>
                </c:pt>
                <c:pt idx="54">
                  <c:v>2073</c:v>
                </c:pt>
                <c:pt idx="55">
                  <c:v>2074</c:v>
                </c:pt>
                <c:pt idx="56">
                  <c:v>2075</c:v>
                </c:pt>
                <c:pt idx="57">
                  <c:v>2076</c:v>
                </c:pt>
                <c:pt idx="58">
                  <c:v>2077</c:v>
                </c:pt>
                <c:pt idx="59">
                  <c:v>2078</c:v>
                </c:pt>
              </c:numCache>
            </c:numRef>
          </c:cat>
          <c:val>
            <c:numRef>
              <c:f>'MLDS Irkutsk 08Pinus plus 02Bet'!$Z$4:$Z$63</c:f>
              <c:numCache>
                <c:formatCode>0</c:formatCode>
                <c:ptCount val="60"/>
                <c:pt idx="0">
                  <c:v>1.7914802266666683</c:v>
                </c:pt>
                <c:pt idx="1">
                  <c:v>1.2155000000000005</c:v>
                </c:pt>
                <c:pt idx="2">
                  <c:v>2.3670899999999993</c:v>
                </c:pt>
                <c:pt idx="3">
                  <c:v>3.3946549999999953</c:v>
                </c:pt>
                <c:pt idx="4">
                  <c:v>4.228587916666668</c:v>
                </c:pt>
                <c:pt idx="5">
                  <c:v>4.8080450000000079</c:v>
                </c:pt>
                <c:pt idx="6">
                  <c:v>5.0857491666666723</c:v>
                </c:pt>
                <c:pt idx="7">
                  <c:v>5.0238466666666657</c:v>
                </c:pt>
                <c:pt idx="8">
                  <c:v>4.6099029166666634</c:v>
                </c:pt>
                <c:pt idx="9">
                  <c:v>3.8444266666666684</c:v>
                </c:pt>
                <c:pt idx="10">
                  <c:v>2.7414291666666721</c:v>
                </c:pt>
                <c:pt idx="11">
                  <c:v>1.3232999999999984</c:v>
                </c:pt>
                <c:pt idx="12">
                  <c:v>-0.37896833333333529</c:v>
                </c:pt>
                <c:pt idx="13">
                  <c:v>-2.3316516666666707</c:v>
                </c:pt>
                <c:pt idx="14">
                  <c:v>-4.4996829166666625</c:v>
                </c:pt>
                <c:pt idx="15">
                  <c:v>-6.8445254166666603</c:v>
                </c:pt>
                <c:pt idx="16">
                  <c:v>-9.33148791666666</c:v>
                </c:pt>
                <c:pt idx="17">
                  <c:v>-11.926314583333331</c:v>
                </c:pt>
                <c:pt idx="18">
                  <c:v>-14.598416249999994</c:v>
                </c:pt>
                <c:pt idx="19">
                  <c:v>-17.317964583333325</c:v>
                </c:pt>
                <c:pt idx="20">
                  <c:v>-20.058509166666667</c:v>
                </c:pt>
                <c:pt idx="21">
                  <c:v>-22.796885833333331</c:v>
                </c:pt>
                <c:pt idx="22">
                  <c:v>-25.513711666666666</c:v>
                </c:pt>
                <c:pt idx="23">
                  <c:v>-28.190822916666665</c:v>
                </c:pt>
                <c:pt idx="24">
                  <c:v>-30.812984583333314</c:v>
                </c:pt>
                <c:pt idx="25">
                  <c:v>-33.368252500000004</c:v>
                </c:pt>
                <c:pt idx="26">
                  <c:v>-35.844907083333332</c:v>
                </c:pt>
                <c:pt idx="27">
                  <c:v>-38.236476666666668</c:v>
                </c:pt>
                <c:pt idx="28">
                  <c:v>-40.53443166666667</c:v>
                </c:pt>
                <c:pt idx="29">
                  <c:v>-42.734523333333328</c:v>
                </c:pt>
                <c:pt idx="30">
                  <c:v>-44.833057499999988</c:v>
                </c:pt>
                <c:pt idx="31">
                  <c:v>-46.827270416666671</c:v>
                </c:pt>
                <c:pt idx="32">
                  <c:v>-48.716676249999999</c:v>
                </c:pt>
                <c:pt idx="33">
                  <c:v>-50.500147500000004</c:v>
                </c:pt>
                <c:pt idx="34">
                  <c:v>-52.17691416666667</c:v>
                </c:pt>
                <c:pt idx="35">
                  <c:v>-53.749849999999981</c:v>
                </c:pt>
                <c:pt idx="36">
                  <c:v>-55.218125416666659</c:v>
                </c:pt>
                <c:pt idx="37">
                  <c:v>-56.584783750000007</c:v>
                </c:pt>
                <c:pt idx="38">
                  <c:v>-57.852827083333324</c:v>
                </c:pt>
                <c:pt idx="39">
                  <c:v>-59.023236250000018</c:v>
                </c:pt>
                <c:pt idx="40">
                  <c:v>-60.099888749999991</c:v>
                </c:pt>
                <c:pt idx="41">
                  <c:v>-61.08370583333334</c:v>
                </c:pt>
                <c:pt idx="42">
                  <c:v>-61.980893333333334</c:v>
                </c:pt>
                <c:pt idx="43">
                  <c:v>-62.791872916666655</c:v>
                </c:pt>
                <c:pt idx="44">
                  <c:v>-63.521090416666674</c:v>
                </c:pt>
                <c:pt idx="45">
                  <c:v>-64.171240833333329</c:v>
                </c:pt>
                <c:pt idx="46">
                  <c:v>-64.745399583333338</c:v>
                </c:pt>
                <c:pt idx="47">
                  <c:v>-65.24673374999999</c:v>
                </c:pt>
                <c:pt idx="48">
                  <c:v>-65.678318750000003</c:v>
                </c:pt>
                <c:pt idx="49">
                  <c:v>-66.043734166666653</c:v>
                </c:pt>
                <c:pt idx="50">
                  <c:v>-66.345230416666652</c:v>
                </c:pt>
                <c:pt idx="51">
                  <c:v>-66.585860000000011</c:v>
                </c:pt>
                <c:pt idx="52">
                  <c:v>-66.768840416666663</c:v>
                </c:pt>
                <c:pt idx="53">
                  <c:v>-66.895963749999993</c:v>
                </c:pt>
                <c:pt idx="54">
                  <c:v>-66.971194583333343</c:v>
                </c:pt>
                <c:pt idx="55">
                  <c:v>-66.996801666666656</c:v>
                </c:pt>
                <c:pt idx="56">
                  <c:v>-66.973266250000009</c:v>
                </c:pt>
                <c:pt idx="57">
                  <c:v>-66.905923333333348</c:v>
                </c:pt>
                <c:pt idx="58">
                  <c:v>-66.794342083333319</c:v>
                </c:pt>
                <c:pt idx="59">
                  <c:v>-66.642968333333343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995-4319-8149-59696173221E}"/>
            </c:ext>
          </c:extLst>
        </c:ser>
        <c:ser>
          <c:idx val="1"/>
          <c:order val="1"/>
          <c:tx>
            <c:strRef>
              <c:f>'MLDS Irkutsk 08Pinus plus 02Bet'!$AA$3</c:f>
              <c:strCache>
                <c:ptCount val="1"/>
                <c:pt idx="0">
                  <c:v>Базовый уровень (без проекта)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'MLDS Irkutsk 08Pinus plus 02Bet'!$Y$4:$Y$63</c:f>
              <c:numCache>
                <c:formatCode>General</c:formatCode>
                <c:ptCount val="6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  <c:pt idx="42">
                  <c:v>2061</c:v>
                </c:pt>
                <c:pt idx="43">
                  <c:v>2062</c:v>
                </c:pt>
                <c:pt idx="44">
                  <c:v>2063</c:v>
                </c:pt>
                <c:pt idx="45">
                  <c:v>2064</c:v>
                </c:pt>
                <c:pt idx="46">
                  <c:v>2065</c:v>
                </c:pt>
                <c:pt idx="47">
                  <c:v>2066</c:v>
                </c:pt>
                <c:pt idx="48">
                  <c:v>2067</c:v>
                </c:pt>
                <c:pt idx="49">
                  <c:v>2068</c:v>
                </c:pt>
                <c:pt idx="50">
                  <c:v>2069</c:v>
                </c:pt>
                <c:pt idx="51">
                  <c:v>2070</c:v>
                </c:pt>
                <c:pt idx="52">
                  <c:v>2071</c:v>
                </c:pt>
                <c:pt idx="53">
                  <c:v>2072</c:v>
                </c:pt>
                <c:pt idx="54">
                  <c:v>2073</c:v>
                </c:pt>
                <c:pt idx="55">
                  <c:v>2074</c:v>
                </c:pt>
                <c:pt idx="56">
                  <c:v>2075</c:v>
                </c:pt>
                <c:pt idx="57">
                  <c:v>2076</c:v>
                </c:pt>
                <c:pt idx="58">
                  <c:v>2077</c:v>
                </c:pt>
                <c:pt idx="59">
                  <c:v>2078</c:v>
                </c:pt>
              </c:numCache>
            </c:numRef>
          </c:cat>
          <c:val>
            <c:numRef>
              <c:f>'MLDS Irkutsk 08Pinus plus 02Bet'!$AA$4:$AA$63</c:f>
              <c:numCache>
                <c:formatCode>0</c:formatCode>
                <c:ptCount val="60"/>
                <c:pt idx="0">
                  <c:v>3.72885700733333</c:v>
                </c:pt>
                <c:pt idx="1">
                  <c:v>4.4834662106666689</c:v>
                </c:pt>
                <c:pt idx="2">
                  <c:v>5.0679077313333352</c:v>
                </c:pt>
                <c:pt idx="3">
                  <c:v>5.4780758926666673</c:v>
                </c:pt>
                <c:pt idx="4">
                  <c:v>5.7180297093333348</c:v>
                </c:pt>
                <c:pt idx="5">
                  <c:v>5.7914517246666692</c:v>
                </c:pt>
                <c:pt idx="6">
                  <c:v>5.7051166113333318</c:v>
                </c:pt>
                <c:pt idx="7">
                  <c:v>5.4650090513333369</c:v>
                </c:pt>
                <c:pt idx="8">
                  <c:v>5.0790612106666631</c:v>
                </c:pt>
                <c:pt idx="9">
                  <c:v>4.5543728340000023</c:v>
                </c:pt>
                <c:pt idx="10">
                  <c:v>3.9001548813333322</c:v>
                </c:pt>
                <c:pt idx="11">
                  <c:v>3.1248722706666681</c:v>
                </c:pt>
                <c:pt idx="12">
                  <c:v>2.2376399100000022</c:v>
                </c:pt>
                <c:pt idx="13">
                  <c:v>1.2484643306666672</c:v>
                </c:pt>
                <c:pt idx="14">
                  <c:v>0.16628549666666775</c:v>
                </c:pt>
                <c:pt idx="15">
                  <c:v>-0.99904604799999863</c:v>
                </c:pt>
                <c:pt idx="16">
                  <c:v>-2.2382452106666664</c:v>
                </c:pt>
                <c:pt idx="17">
                  <c:v>-3.5420059033333278</c:v>
                </c:pt>
                <c:pt idx="18">
                  <c:v>-4.9013518326666645</c:v>
                </c:pt>
                <c:pt idx="19">
                  <c:v>-6.3076552146666609</c:v>
                </c:pt>
                <c:pt idx="20">
                  <c:v>-7.7524917726666658</c:v>
                </c:pt>
                <c:pt idx="21">
                  <c:v>-9.2280572926666622</c:v>
                </c:pt>
                <c:pt idx="22">
                  <c:v>-10.726836347333332</c:v>
                </c:pt>
                <c:pt idx="23">
                  <c:v>-12.241750781333334</c:v>
                </c:pt>
                <c:pt idx="24">
                  <c:v>-13.766086282666665</c:v>
                </c:pt>
                <c:pt idx="25">
                  <c:v>-15.293926912000003</c:v>
                </c:pt>
                <c:pt idx="26">
                  <c:v>-16.819246429333333</c:v>
                </c:pt>
                <c:pt idx="27">
                  <c:v>-18.337158884000004</c:v>
                </c:pt>
                <c:pt idx="28">
                  <c:v>-19.842980520000001</c:v>
                </c:pt>
                <c:pt idx="29">
                  <c:v>-21.331713304000001</c:v>
                </c:pt>
                <c:pt idx="30">
                  <c:v>-22.800548114666668</c:v>
                </c:pt>
                <c:pt idx="31">
                  <c:v>-24.244212747333329</c:v>
                </c:pt>
                <c:pt idx="32">
                  <c:v>-25.661373906666661</c:v>
                </c:pt>
                <c:pt idx="33">
                  <c:v>-27.047703342000005</c:v>
                </c:pt>
                <c:pt idx="34">
                  <c:v>-28.401771713333325</c:v>
                </c:pt>
                <c:pt idx="35">
                  <c:v>-29.721020890000002</c:v>
                </c:pt>
                <c:pt idx="36">
                  <c:v>-31.003345537999998</c:v>
                </c:pt>
                <c:pt idx="37">
                  <c:v>-32.247821393333332</c:v>
                </c:pt>
                <c:pt idx="38">
                  <c:v>-33.452001418000002</c:v>
                </c:pt>
                <c:pt idx="39">
                  <c:v>-34.616252637999999</c:v>
                </c:pt>
                <c:pt idx="40">
                  <c:v>-35.738107166666659</c:v>
                </c:pt>
                <c:pt idx="41">
                  <c:v>-36.818398869999996</c:v>
                </c:pt>
                <c:pt idx="42">
                  <c:v>-37.855325573999998</c:v>
                </c:pt>
                <c:pt idx="43">
                  <c:v>-38.849477457999996</c:v>
                </c:pt>
                <c:pt idx="44">
                  <c:v>-39.800208689999991</c:v>
                </c:pt>
                <c:pt idx="45">
                  <c:v>-40.707495392666658</c:v>
                </c:pt>
                <c:pt idx="46">
                  <c:v>-41.571847173999998</c:v>
                </c:pt>
                <c:pt idx="47">
                  <c:v>-42.393101637333324</c:v>
                </c:pt>
                <c:pt idx="48">
                  <c:v>-43.171504104666667</c:v>
                </c:pt>
                <c:pt idx="49">
                  <c:v>-43.908085275999994</c:v>
                </c:pt>
                <c:pt idx="50">
                  <c:v>-44.602349176000011</c:v>
                </c:pt>
                <c:pt idx="51">
                  <c:v>-45.255525259999992</c:v>
                </c:pt>
                <c:pt idx="52">
                  <c:v>-45.868213358000006</c:v>
                </c:pt>
                <c:pt idx="53">
                  <c:v>-46.44049121066665</c:v>
                </c:pt>
                <c:pt idx="54">
                  <c:v>-46.973945296666663</c:v>
                </c:pt>
                <c:pt idx="55">
                  <c:v>-47.468851628000003</c:v>
                </c:pt>
                <c:pt idx="56">
                  <c:v>-47.925885333333319</c:v>
                </c:pt>
                <c:pt idx="57">
                  <c:v>-48.346495963333325</c:v>
                </c:pt>
                <c:pt idx="58">
                  <c:v>-48.730805617999991</c:v>
                </c:pt>
                <c:pt idx="59">
                  <c:v>-49.080328307999999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995-4319-8149-59696173221E}"/>
            </c:ext>
          </c:extLst>
        </c:ser>
        <c:ser>
          <c:idx val="2"/>
          <c:order val="2"/>
          <c:tx>
            <c:strRef>
              <c:f>'MLDS Irkutsk 08Pinus plus 02Bet'!$AB$3</c:f>
              <c:strCache>
                <c:ptCount val="1"/>
                <c:pt idx="0">
                  <c:v>Разница</c:v>
                </c:pt>
              </c:strCache>
            </c:strRef>
          </c:tx>
          <c:spPr>
            <a:ln w="444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'MLDS Irkutsk 08Pinus plus 02Bet'!$Y$4:$Y$63</c:f>
              <c:numCache>
                <c:formatCode>General</c:formatCode>
                <c:ptCount val="6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  <c:pt idx="42">
                  <c:v>2061</c:v>
                </c:pt>
                <c:pt idx="43">
                  <c:v>2062</c:v>
                </c:pt>
                <c:pt idx="44">
                  <c:v>2063</c:v>
                </c:pt>
                <c:pt idx="45">
                  <c:v>2064</c:v>
                </c:pt>
                <c:pt idx="46">
                  <c:v>2065</c:v>
                </c:pt>
                <c:pt idx="47">
                  <c:v>2066</c:v>
                </c:pt>
                <c:pt idx="48">
                  <c:v>2067</c:v>
                </c:pt>
                <c:pt idx="49">
                  <c:v>2068</c:v>
                </c:pt>
                <c:pt idx="50">
                  <c:v>2069</c:v>
                </c:pt>
                <c:pt idx="51">
                  <c:v>2070</c:v>
                </c:pt>
                <c:pt idx="52">
                  <c:v>2071</c:v>
                </c:pt>
                <c:pt idx="53">
                  <c:v>2072</c:v>
                </c:pt>
                <c:pt idx="54">
                  <c:v>2073</c:v>
                </c:pt>
                <c:pt idx="55">
                  <c:v>2074</c:v>
                </c:pt>
                <c:pt idx="56">
                  <c:v>2075</c:v>
                </c:pt>
                <c:pt idx="57">
                  <c:v>2076</c:v>
                </c:pt>
                <c:pt idx="58">
                  <c:v>2077</c:v>
                </c:pt>
                <c:pt idx="59">
                  <c:v>2078</c:v>
                </c:pt>
              </c:numCache>
            </c:numRef>
          </c:cat>
          <c:val>
            <c:numRef>
              <c:f>'MLDS Irkutsk 08Pinus plus 02Bet'!$AB$4:$AB$63</c:f>
              <c:numCache>
                <c:formatCode>0</c:formatCode>
                <c:ptCount val="60"/>
                <c:pt idx="0">
                  <c:v>-1.9373767806666615</c:v>
                </c:pt>
                <c:pt idx="1">
                  <c:v>-3.2679662106666689</c:v>
                </c:pt>
                <c:pt idx="2">
                  <c:v>-2.7008177313333364</c:v>
                </c:pt>
                <c:pt idx="3">
                  <c:v>-2.0834208926666724</c:v>
                </c:pt>
                <c:pt idx="4">
                  <c:v>-1.4894417926666665</c:v>
                </c:pt>
                <c:pt idx="5">
                  <c:v>-0.9834067246666609</c:v>
                </c:pt>
                <c:pt idx="6">
                  <c:v>-0.61936744466666005</c:v>
                </c:pt>
                <c:pt idx="7">
                  <c:v>-0.44116238466667163</c:v>
                </c:pt>
                <c:pt idx="8">
                  <c:v>-0.46915829399999986</c:v>
                </c:pt>
                <c:pt idx="9">
                  <c:v>-0.70994616733333393</c:v>
                </c:pt>
                <c:pt idx="10">
                  <c:v>-1.1587257146666599</c:v>
                </c:pt>
                <c:pt idx="11">
                  <c:v>-1.8015722706666697</c:v>
                </c:pt>
                <c:pt idx="12">
                  <c:v>-2.6166082433333377</c:v>
                </c:pt>
                <c:pt idx="13">
                  <c:v>-3.5801159973333379</c:v>
                </c:pt>
                <c:pt idx="14">
                  <c:v>-4.6659684133333297</c:v>
                </c:pt>
                <c:pt idx="15">
                  <c:v>-5.8454793686666617</c:v>
                </c:pt>
                <c:pt idx="16">
                  <c:v>-7.0932427059999936</c:v>
                </c:pt>
                <c:pt idx="17">
                  <c:v>-8.3843086800000037</c:v>
                </c:pt>
                <c:pt idx="18">
                  <c:v>-9.6970644173333316</c:v>
                </c:pt>
                <c:pt idx="19">
                  <c:v>-11.010309368666661</c:v>
                </c:pt>
                <c:pt idx="20">
                  <c:v>-12.306017394000003</c:v>
                </c:pt>
                <c:pt idx="21">
                  <c:v>-13.568828540666667</c:v>
                </c:pt>
                <c:pt idx="22">
                  <c:v>-14.786875319333333</c:v>
                </c:pt>
                <c:pt idx="23">
                  <c:v>-15.94907213533333</c:v>
                </c:pt>
                <c:pt idx="24">
                  <c:v>-17.046898300666644</c:v>
                </c:pt>
                <c:pt idx="25">
                  <c:v>-18.074325588000001</c:v>
                </c:pt>
                <c:pt idx="26">
                  <c:v>-19.025660653999999</c:v>
                </c:pt>
                <c:pt idx="27">
                  <c:v>-19.899317782666664</c:v>
                </c:pt>
                <c:pt idx="28">
                  <c:v>-20.691451146666669</c:v>
                </c:pt>
                <c:pt idx="29">
                  <c:v>-21.402810029333331</c:v>
                </c:pt>
                <c:pt idx="30">
                  <c:v>-22.03250938533332</c:v>
                </c:pt>
                <c:pt idx="31">
                  <c:v>-22.583057669333346</c:v>
                </c:pt>
                <c:pt idx="32">
                  <c:v>-23.055302343333338</c:v>
                </c:pt>
                <c:pt idx="33">
                  <c:v>-23.452444158000002</c:v>
                </c:pt>
                <c:pt idx="34">
                  <c:v>-23.775142453333345</c:v>
                </c:pt>
                <c:pt idx="35">
                  <c:v>-24.028829109999979</c:v>
                </c:pt>
                <c:pt idx="36">
                  <c:v>-24.214779878666665</c:v>
                </c:pt>
                <c:pt idx="37">
                  <c:v>-24.336962356666678</c:v>
                </c:pt>
                <c:pt idx="38">
                  <c:v>-24.400825665333322</c:v>
                </c:pt>
                <c:pt idx="39">
                  <c:v>-24.406983612000019</c:v>
                </c:pt>
                <c:pt idx="40">
                  <c:v>-24.361781583333329</c:v>
                </c:pt>
                <c:pt idx="41">
                  <c:v>-24.265306963333344</c:v>
                </c:pt>
                <c:pt idx="42">
                  <c:v>-24.12556775933334</c:v>
                </c:pt>
                <c:pt idx="43">
                  <c:v>-23.94239545866666</c:v>
                </c:pt>
                <c:pt idx="44">
                  <c:v>-23.720881726666683</c:v>
                </c:pt>
                <c:pt idx="45">
                  <c:v>-23.463745440666674</c:v>
                </c:pt>
                <c:pt idx="46">
                  <c:v>-23.173552409333343</c:v>
                </c:pt>
                <c:pt idx="47">
                  <c:v>-22.853632112666666</c:v>
                </c:pt>
                <c:pt idx="48">
                  <c:v>-22.506814645333339</c:v>
                </c:pt>
                <c:pt idx="49">
                  <c:v>-22.135648890666655</c:v>
                </c:pt>
                <c:pt idx="50">
                  <c:v>-21.742881240666648</c:v>
                </c:pt>
                <c:pt idx="51">
                  <c:v>-21.330334740000019</c:v>
                </c:pt>
                <c:pt idx="52">
                  <c:v>-20.90062705866665</c:v>
                </c:pt>
                <c:pt idx="53">
                  <c:v>-20.455472539333343</c:v>
                </c:pt>
                <c:pt idx="54">
                  <c:v>-19.99724928666668</c:v>
                </c:pt>
                <c:pt idx="55">
                  <c:v>-19.527950038666649</c:v>
                </c:pt>
                <c:pt idx="56">
                  <c:v>-19.047380916666697</c:v>
                </c:pt>
                <c:pt idx="57">
                  <c:v>-18.559427370000027</c:v>
                </c:pt>
                <c:pt idx="58">
                  <c:v>-18.063536465333332</c:v>
                </c:pt>
                <c:pt idx="59">
                  <c:v>-17.562640025333341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95-4319-8149-596961732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28512"/>
        <c:axId val="104130048"/>
      </c:lineChart>
      <c:catAx>
        <c:axId val="104128512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130048"/>
        <c:crosses val="autoZero"/>
        <c:auto val="1"/>
        <c:lblAlgn val="ctr"/>
        <c:lblOffset val="100"/>
        <c:noMultiLvlLbl val="0"/>
      </c:catAx>
      <c:valAx>
        <c:axId val="104130048"/>
        <c:scaling>
          <c:orientation val="minMax"/>
          <c:min val="-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Выбросы (+)/поглощение (-), тыс. т </a:t>
                </a:r>
                <a:r>
                  <a:rPr lang="ru-RU" sz="1400" baseline="0"/>
                  <a:t> СО</a:t>
                </a:r>
                <a:r>
                  <a:rPr lang="ru-RU" sz="1400" baseline="-25000"/>
                  <a:t>2</a:t>
                </a:r>
              </a:p>
            </c:rich>
          </c:tx>
          <c:layout>
            <c:manualLayout>
              <c:xMode val="edge"/>
              <c:yMode val="edge"/>
              <c:x val="1.8193632228719947E-2"/>
              <c:y val="8.331679950980426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128512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Лист1!$B$3</c:f>
              <c:strCache>
                <c:ptCount val="1"/>
                <c:pt idx="0">
                  <c:v>площадь, га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1A-40F0-A58C-9A5C39E6E33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1A-40F0-A58C-9A5C39E6E33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1A-40F0-A58C-9A5C39E6E33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1A-40F0-A58C-9A5C39E6E33B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1A-40F0-A58C-9A5C39E6E33B}"/>
              </c:ext>
            </c:extLst>
          </c:dPt>
          <c:dPt>
            <c:idx val="5"/>
            <c:bubble3D val="0"/>
            <c:spPr>
              <a:solidFill>
                <a:schemeClr val="accent2">
                  <a:lumMod val="5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1A-40F0-A58C-9A5C39E6E33B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1A-40F0-A58C-9A5C39E6E33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Лист1!$A$4:$A$10</c:f>
              <c:strCache>
                <c:ptCount val="7"/>
                <c:pt idx="0">
                  <c:v>Сосна</c:v>
                </c:pt>
                <c:pt idx="1">
                  <c:v>Кедр</c:v>
                </c:pt>
                <c:pt idx="2">
                  <c:v>Береза</c:v>
                </c:pt>
                <c:pt idx="3">
                  <c:v>Пихта</c:v>
                </c:pt>
                <c:pt idx="4">
                  <c:v>Ель</c:v>
                </c:pt>
                <c:pt idx="5">
                  <c:v>Лиственница</c:v>
                </c:pt>
                <c:pt idx="6">
                  <c:v>Осина</c:v>
                </c:pt>
              </c:strCache>
            </c:strRef>
          </c:cat>
          <c:val>
            <c:numRef>
              <c:f>Лист1!$B$4:$B$10</c:f>
              <c:numCache>
                <c:formatCode>General</c:formatCode>
                <c:ptCount val="7"/>
                <c:pt idx="0">
                  <c:v>913031</c:v>
                </c:pt>
                <c:pt idx="1">
                  <c:v>698856</c:v>
                </c:pt>
                <c:pt idx="2">
                  <c:v>346653</c:v>
                </c:pt>
                <c:pt idx="3">
                  <c:v>249210</c:v>
                </c:pt>
                <c:pt idx="4">
                  <c:v>66322</c:v>
                </c:pt>
                <c:pt idx="5">
                  <c:v>28784</c:v>
                </c:pt>
                <c:pt idx="6">
                  <c:v>12410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E1A-40F0-A58C-9A5C39E6E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35673665791778"/>
          <c:y val="0.15982691352770093"/>
          <c:w val="0.2539765966754155"/>
          <c:h val="0.67400581684046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6CA0E5-A801-4271-911B-59B8BA8A0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219786B-7D17-4D42-90EB-DABD85C69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AF1401-1D05-4E3C-BAAD-BD804DD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2D96-EBEC-4550-9C43-1D8D2927553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C68B0E-F23B-493C-BFA1-BE84A4DB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8D2A26-7C5F-49CA-9AAD-B7961C8C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58F-91AF-40B9-9869-16E296A4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F9EE92-F848-4673-A08C-8A3CCF4B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4CB5645-BE5E-450D-B0AF-36A89D277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95646B-D4C3-4D45-8C87-BE081627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2D96-EBEC-4550-9C43-1D8D2927553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6B81B4-44F1-4409-8627-01C9D966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A399A8-2C59-44C3-A121-56F8086E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58F-91AF-40B9-9869-16E296A4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9D78422-A74B-43AD-8459-93D1EA117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B05AF43-4893-4D98-A9EB-7EF7805E6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86D0AF-AB1D-4FAB-9A65-F9C858BD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2D96-EBEC-4550-9C43-1D8D2927553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FE2CD9-60EF-48BC-9B14-FA5C629C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139DF9-3049-4C2A-A271-0B3386E2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58F-91AF-40B9-9869-16E296A4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3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8E5BA6-3207-4C35-B532-E86AA5DC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CEF2F6-7912-4EB3-B27B-AC752E29A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36B44D-AA64-4B13-8453-D61DA583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2D96-EBEC-4550-9C43-1D8D2927553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07AEE8-8F8E-4179-8435-8F9AEE96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108FE8-8541-48AC-8201-982A2154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58F-91AF-40B9-9869-16E296A4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4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13CBD1-EEC1-4351-BF0E-0672E1A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14B4DE-E631-4051-9275-8C567A4CA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6CB34C-99C8-4C0E-A1E9-72D676F5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2D96-EBEC-4550-9C43-1D8D2927553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2A4D47-5B22-4B3B-BD35-856C45DE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A9E8D3-5ECA-4EEF-9E3E-BE0ABFAA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58F-91AF-40B9-9869-16E296A4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4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C95AB6-4B86-4428-B80E-D5C8AC19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7BDDF8-EE8F-465D-870C-F96195A1C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049D8F4-52DA-4316-ADAE-40EABFAAA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13CEEBA-6F73-4314-AA24-DBB8E2D3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2D96-EBEC-4550-9C43-1D8D2927553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5F22CB-1E20-4A9B-B330-438E7D90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C189FC-9E3B-4650-8707-1A05FA26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58F-91AF-40B9-9869-16E296A4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5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2FC110-5910-4B66-B283-7C9AA8D9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542789-C0B4-4F4C-8DD0-B8655F155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CFBE758-A8B5-40A5-9BE3-C1FF06840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E9FF615-76F6-4E10-8336-E5638FDBD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06C1BAC-79C6-4DEC-84BD-2C023F352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4646F44-4DCD-4D77-B7A7-E523BA99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2D96-EBEC-4550-9C43-1D8D2927553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36EFE25-EDC2-41E9-8B7F-3067CCD4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8AF693F-2F9F-46E4-9595-1F02376A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58F-91AF-40B9-9869-16E296A4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3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0994F-24DE-40E1-BF9C-C4038798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E1E2D4D-DD71-457D-BFE1-4B30CF45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2D96-EBEC-4550-9C43-1D8D2927553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2AE5D81-83C7-4709-8AD1-54CC2825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5B3DE7D-29EB-42EF-9194-DF41250F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58F-91AF-40B9-9869-16E296A4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7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954DA84-7AE7-4BDC-8679-4E6C038D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2D96-EBEC-4550-9C43-1D8D2927553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D76D035-B0D1-4D73-B290-8E30B156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93FE854-5F9F-496C-87DC-F71ED1A7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58F-91AF-40B9-9869-16E296A4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8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9D29CA-CB0A-4F00-9815-469C08F3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E382C3-E649-4CC6-AC60-4D1183DB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4B0F64-B1BE-433E-8560-8579CCD8B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72ECE9-1448-4505-8603-997AE93D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2D96-EBEC-4550-9C43-1D8D2927553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FAB658-83FF-4EF3-82DF-105133C1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DD8D0D-5AC8-4C3E-9430-15D59551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58F-91AF-40B9-9869-16E296A4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7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E389A9-E0B7-48D9-B1DC-B52E35CF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D3E467B-6F4D-47E6-B2C9-071E50779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F7BCC2D-E360-4517-88CF-BA99EA171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3C362F5-6D90-4AB5-9E8E-1DBE393A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2D96-EBEC-4550-9C43-1D8D2927553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D08CE09-0B2E-4538-8AC0-AE3936EE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79247E-0670-47DC-A216-AA9A5779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58F-91AF-40B9-9869-16E296A4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6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6C31DB-1AA3-4592-9003-64DFF6C8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A333A0-90DE-4E91-8D7D-27C728454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1A7530-E129-4899-98CF-8856534A0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2D96-EBEC-4550-9C43-1D8D2927553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01FEA2-F415-475E-91AC-06504F0DC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B18624-8ACB-48D0-959B-7E3373C7A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6D58F-91AF-40B9-9869-16E296A4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D57B7B-8405-44C7-AD02-DBD463F2D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20609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Виды лесных климатических проектов и их потенциал по увеличению поглощения углерода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EE1B27E-6351-4062-B7AE-1AC25FCCC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595" y="4953760"/>
            <a:ext cx="10327272" cy="1655762"/>
          </a:xfrm>
        </p:spPr>
        <p:txBody>
          <a:bodyPr>
            <a:normAutofit/>
          </a:bodyPr>
          <a:lstStyle/>
          <a:p>
            <a:r>
              <a:rPr lang="ru-RU" b="1" dirty="0" smtClean="0"/>
              <a:t>Романовская А.А, Коротков В.Н.</a:t>
            </a:r>
          </a:p>
          <a:p>
            <a:r>
              <a:rPr lang="ru-RU" b="1" dirty="0" smtClean="0"/>
              <a:t>Институт глобального климата и экологии имени академика Ю.А. </a:t>
            </a:r>
            <a:r>
              <a:rPr lang="ru-RU" b="1" dirty="0" err="1" smtClean="0"/>
              <a:t>Израэля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3263" y="169775"/>
            <a:ext cx="8718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Научные дебаты «Оценка поглощения парниковых газов лесами: мифы и реальность»</a:t>
            </a:r>
          </a:p>
          <a:p>
            <a:r>
              <a:rPr lang="ru-RU" dirty="0" smtClean="0"/>
              <a:t>Научный совет по лесу РАН </a:t>
            </a:r>
          </a:p>
          <a:p>
            <a:r>
              <a:rPr lang="ru-RU" dirty="0" smtClean="0"/>
              <a:t>ЦЭПЛ РАН, 4 марта 2021 г.</a:t>
            </a:r>
            <a:endParaRPr lang="ru-RU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2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9-57.userapi.com/c850124/v850124289/1742be/npVZFBbuH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1837265"/>
            <a:ext cx="1391673" cy="13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39D3D-39E0-40CB-94B7-A5D5589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Перевод из неуправляемых лесов в управляемые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99BF-EF6E-49F3-BFFA-6DD5EC65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6" y="998451"/>
            <a:ext cx="10515600" cy="54446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</a:t>
            </a:r>
            <a:r>
              <a:rPr lang="ru-RU" dirty="0"/>
              <a:t>+</a:t>
            </a:r>
            <a:r>
              <a:rPr lang="ru-RU" dirty="0" smtClean="0"/>
              <a:t>» </a:t>
            </a:r>
            <a:r>
              <a:rPr lang="ru-RU" dirty="0"/>
              <a:t>один из самых прозрачных типов </a:t>
            </a:r>
            <a:r>
              <a:rPr lang="ru-RU" dirty="0" smtClean="0"/>
              <a:t>проектов </a:t>
            </a:r>
          </a:p>
          <a:p>
            <a:r>
              <a:rPr lang="ru-RU" dirty="0"/>
              <a:t>«+» </a:t>
            </a:r>
            <a:r>
              <a:rPr lang="ru-RU" dirty="0" smtClean="0"/>
              <a:t>преимущество для РФ</a:t>
            </a:r>
            <a:endParaRPr lang="ru-RU" dirty="0"/>
          </a:p>
          <a:p>
            <a:r>
              <a:rPr lang="ru-RU" dirty="0"/>
              <a:t>«+» дополнительность – легко устанавливается. Т.к. на неуправляемых лесах предполагается, что не выполняется никаких мероприятий по охране и защите лесов, то базовая линия при переводе в управляемые равна </a:t>
            </a:r>
            <a:r>
              <a:rPr lang="ru-RU" b="1" dirty="0"/>
              <a:t>нулю</a:t>
            </a:r>
            <a:r>
              <a:rPr lang="ru-RU" dirty="0"/>
              <a:t>.</a:t>
            </a:r>
          </a:p>
          <a:p>
            <a:r>
              <a:rPr lang="ru-RU" dirty="0"/>
              <a:t>«+» углеродные единицы выписывают каждый год, засчитывая </a:t>
            </a:r>
            <a:r>
              <a:rPr lang="ru-RU" u="sng" dirty="0"/>
              <a:t>целиком</a:t>
            </a:r>
            <a:r>
              <a:rPr lang="ru-RU" dirty="0"/>
              <a:t> прирост на этой территории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«+» потенциал по углеродным единицам самый большой, т.к. базовая линия равна нулю. </a:t>
            </a:r>
            <a:r>
              <a:rPr lang="ru-RU" dirty="0" smtClean="0"/>
              <a:t>Дает </a:t>
            </a:r>
            <a:r>
              <a:rPr lang="ru-RU" dirty="0"/>
              <a:t>единицы, начиная уже с </a:t>
            </a:r>
            <a:r>
              <a:rPr lang="ru-RU" u="sng" dirty="0"/>
              <a:t>первого года проекта</a:t>
            </a:r>
            <a:r>
              <a:rPr lang="ru-RU" dirty="0"/>
              <a:t>.</a:t>
            </a:r>
          </a:p>
          <a:p>
            <a:r>
              <a:rPr lang="ru-RU" dirty="0"/>
              <a:t>«-» проект нельзя </a:t>
            </a:r>
            <a:r>
              <a:rPr lang="ru-RU" dirty="0" smtClean="0"/>
              <a:t>закончить. </a:t>
            </a:r>
            <a:r>
              <a:rPr lang="ru-RU" dirty="0"/>
              <a:t>По правилам управляемые земли можно увеличивать, но нельзя </a:t>
            </a:r>
            <a:r>
              <a:rPr lang="ru-RU" dirty="0" smtClean="0"/>
              <a:t>сокращать</a:t>
            </a:r>
            <a:r>
              <a:rPr lang="ru-RU" dirty="0"/>
              <a:t>. Возникает проблема, что при прекращении финансирования проекта финансовые затраты по защите этого леса падают на государство.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Самый </a:t>
            </a:r>
            <a:r>
              <a:rPr lang="ru-RU" dirty="0">
                <a:solidFill>
                  <a:srgbClr val="FF0000"/>
                </a:solidFill>
              </a:rPr>
              <a:t>выгодный по углероду тип лесного проекта. Потенциал достаточный. Методика прозрачная. Если продумать, как предусмотреть риски, то с первого года проекта предприятия смогут засчитывать себе единицы. В масштабе страны пожары в неуправляемых лесах должны сокращаться.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Проблема – по наметившейся тенденции подходящих (доступных) неуправляемых лесов у нас </a:t>
            </a:r>
            <a:r>
              <a:rPr lang="ru-RU" b="1" dirty="0">
                <a:solidFill>
                  <a:srgbClr val="FF0000"/>
                </a:solidFill>
              </a:rPr>
              <a:t>не останется</a:t>
            </a:r>
            <a:r>
              <a:rPr lang="ru-RU" dirty="0">
                <a:solidFill>
                  <a:srgbClr val="FF0000"/>
                </a:solidFill>
              </a:rPr>
              <a:t>. С момента публикации </a:t>
            </a:r>
            <a:r>
              <a:rPr lang="ru-RU" dirty="0" smtClean="0">
                <a:solidFill>
                  <a:srgbClr val="FF0000"/>
                </a:solidFill>
              </a:rPr>
              <a:t>Постановления Правительства </a:t>
            </a:r>
            <a:r>
              <a:rPr lang="ru-RU" dirty="0" smtClean="0">
                <a:solidFill>
                  <a:srgbClr val="FF0000"/>
                </a:solidFill>
              </a:rPr>
              <a:t>№1509 </a:t>
            </a:r>
            <a:r>
              <a:rPr lang="ru-RU" dirty="0">
                <a:solidFill>
                  <a:srgbClr val="FF0000"/>
                </a:solidFill>
              </a:rPr>
              <a:t>– леса на заросших </a:t>
            </a:r>
            <a:r>
              <a:rPr lang="ru-RU" dirty="0" err="1">
                <a:solidFill>
                  <a:srgbClr val="FF0000"/>
                </a:solidFill>
              </a:rPr>
              <a:t>с.х</a:t>
            </a:r>
            <a:r>
              <a:rPr lang="ru-RU" dirty="0">
                <a:solidFill>
                  <a:srgbClr val="FF0000"/>
                </a:solidFill>
              </a:rPr>
              <a:t>. землях </a:t>
            </a:r>
            <a:r>
              <a:rPr lang="ru-RU" u="sng" dirty="0">
                <a:solidFill>
                  <a:srgbClr val="FF0000"/>
                </a:solidFill>
              </a:rPr>
              <a:t>уже являются</a:t>
            </a:r>
            <a:r>
              <a:rPr lang="ru-RU" dirty="0">
                <a:solidFill>
                  <a:srgbClr val="FF0000"/>
                </a:solidFill>
              </a:rPr>
              <a:t> управляемыми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Приказ Минприроды </a:t>
            </a:r>
            <a:r>
              <a:rPr lang="ru-RU" dirty="0" smtClean="0">
                <a:solidFill>
                  <a:srgbClr val="FF0000"/>
                </a:solidFill>
              </a:rPr>
              <a:t>РФ от 20.01.2021 № 3-р предусматривает включение резервных лесов в управляемые.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espinecenter.net/wp-content/uploads/2015/10/3d_question_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158" y="4955030"/>
            <a:ext cx="2627842" cy="14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39D3D-39E0-40CB-94B7-A5D5589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Зарастающие </a:t>
            </a:r>
            <a:r>
              <a:rPr lang="ru-RU" sz="3200" b="1" dirty="0" err="1" smtClean="0">
                <a:solidFill>
                  <a:srgbClr val="0070C0"/>
                </a:solidFill>
              </a:rPr>
              <a:t>с.х</a:t>
            </a:r>
            <a:r>
              <a:rPr lang="ru-RU" sz="3200" b="1" dirty="0" smtClean="0">
                <a:solidFill>
                  <a:srgbClr val="0070C0"/>
                </a:solidFill>
              </a:rPr>
              <a:t>. земли/Лесные плантации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99BF-EF6E-49F3-BFFA-6DD5EC65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6" y="1404236"/>
            <a:ext cx="10515600" cy="47764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Базовая линия не равн</a:t>
            </a:r>
            <a:r>
              <a:rPr lang="ru-RU" dirty="0"/>
              <a:t>а</a:t>
            </a:r>
            <a:r>
              <a:rPr lang="ru-RU" dirty="0" smtClean="0"/>
              <a:t> нулю (определяется положениями </a:t>
            </a:r>
            <a:r>
              <a:rPr lang="ru-RU" dirty="0" smtClean="0"/>
              <a:t>Постановления Прав-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smtClean="0"/>
              <a:t>РФ № 1509, а не </a:t>
            </a:r>
            <a:r>
              <a:rPr lang="ru-RU" dirty="0" err="1" smtClean="0"/>
              <a:t>с.х</a:t>
            </a:r>
            <a:r>
              <a:rPr lang="ru-RU" dirty="0" smtClean="0"/>
              <a:t>. землями)</a:t>
            </a:r>
          </a:p>
          <a:p>
            <a:pPr lvl="1"/>
            <a:r>
              <a:rPr lang="ru-RU" dirty="0" smtClean="0"/>
              <a:t>Охрана, защита и уход за лесами на </a:t>
            </a:r>
            <a:r>
              <a:rPr lang="ru-RU" dirty="0" err="1" smtClean="0"/>
              <a:t>с.х</a:t>
            </a:r>
            <a:r>
              <a:rPr lang="ru-RU" dirty="0" smtClean="0"/>
              <a:t>. землях предусмотрен статьей 5</a:t>
            </a:r>
          </a:p>
          <a:p>
            <a:pPr lvl="1"/>
            <a:r>
              <a:rPr lang="ru-RU" dirty="0" smtClean="0"/>
              <a:t>Проектами могут считаться только дополнительные мероприятия </a:t>
            </a:r>
          </a:p>
          <a:p>
            <a:pPr lvl="1"/>
            <a:r>
              <a:rPr lang="ru-RU" dirty="0" smtClean="0"/>
              <a:t>Вопрос «защита от рубки»…?</a:t>
            </a:r>
          </a:p>
          <a:p>
            <a:r>
              <a:rPr lang="ru-RU" dirty="0" smtClean="0"/>
              <a:t>Лесные плантации</a:t>
            </a:r>
            <a:r>
              <a:rPr lang="en-US" dirty="0" smtClean="0"/>
              <a:t>\</a:t>
            </a:r>
            <a:r>
              <a:rPr lang="en-US" dirty="0" err="1" smtClean="0"/>
              <a:t>интенсивное</a:t>
            </a:r>
            <a:r>
              <a:rPr lang="en-US" dirty="0" smtClean="0"/>
              <a:t> </a:t>
            </a:r>
            <a:r>
              <a:rPr lang="en-US" dirty="0" err="1" smtClean="0"/>
              <a:t>лесопользование</a:t>
            </a:r>
            <a:endParaRPr lang="ru-RU" dirty="0" smtClean="0"/>
          </a:p>
          <a:p>
            <a:pPr lvl="1"/>
            <a:r>
              <a:rPr lang="ru-RU" dirty="0"/>
              <a:t>пока не </a:t>
            </a:r>
            <a:r>
              <a:rPr lang="ru-RU" dirty="0" smtClean="0"/>
              <a:t>ясно будут ли заложены возможности для использования </a:t>
            </a:r>
            <a:r>
              <a:rPr lang="ru-RU" dirty="0" err="1" smtClean="0"/>
              <a:t>с.х</a:t>
            </a:r>
            <a:r>
              <a:rPr lang="ru-RU" dirty="0" smtClean="0"/>
              <a:t>. земель под лесные плантации (предложенные изменения в Распоряжение 1509 делают эту деятельность невыгодной)</a:t>
            </a:r>
          </a:p>
          <a:p>
            <a:pPr lvl="1"/>
            <a:r>
              <a:rPr lang="ru-RU" dirty="0" smtClean="0"/>
              <a:t>не ясно, будут ли заинтересованы фермеры, которые забросили эту землю ранее, заниматься </a:t>
            </a:r>
            <a:r>
              <a:rPr lang="ru-RU" dirty="0" err="1" smtClean="0"/>
              <a:t>лесопроизводством</a:t>
            </a:r>
            <a:r>
              <a:rPr lang="ru-RU" dirty="0" smtClean="0"/>
              <a:t> и получать доход раз в 25-30 лет  </a:t>
            </a:r>
          </a:p>
          <a:p>
            <a:pPr lvl="1"/>
            <a:r>
              <a:rPr lang="ru-RU" dirty="0" smtClean="0"/>
              <a:t>большие сомнения в эффективности </a:t>
            </a:r>
            <a:r>
              <a:rPr lang="ru-RU" dirty="0"/>
              <a:t>выращивания быстрорастущих </a:t>
            </a:r>
            <a:r>
              <a:rPr lang="ru-RU" dirty="0" smtClean="0"/>
              <a:t>пород (</a:t>
            </a:r>
            <a:r>
              <a:rPr lang="ru-RU" dirty="0" err="1" smtClean="0"/>
              <a:t>павловния</a:t>
            </a:r>
            <a:r>
              <a:rPr lang="ru-RU" dirty="0" smtClean="0"/>
              <a:t>) – необходимо захоронение в </a:t>
            </a:r>
            <a:r>
              <a:rPr lang="ru-RU" u="sng" dirty="0" smtClean="0"/>
              <a:t>долгоживущих продуктах </a:t>
            </a:r>
            <a:r>
              <a:rPr lang="ru-RU" dirty="0" smtClean="0"/>
              <a:t>лесозаготовки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4653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D57B7B-8405-44C7-AD02-DBD463F2D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Проект ОК «РУСАЛ» по лесовосстановлению в Иркутской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EE1B27E-6351-4062-B7AE-1AC25FCCC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2240"/>
            <a:ext cx="9144000" cy="165576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ОТЧЕТ ОБ ОКАЗАНИИ КОНСУЛЬТАЦИОННЫХ УСЛУГ </a:t>
            </a:r>
          </a:p>
          <a:p>
            <a:r>
              <a:rPr lang="ru-RU" dirty="0"/>
              <a:t>по Договору № Д-00212/20 от 23 марта 2020 года</a:t>
            </a:r>
          </a:p>
          <a:p>
            <a:r>
              <a:rPr lang="ru-RU" dirty="0"/>
              <a:t>ОЦЕНКА АНТРОПОГЕННЫХ ПОГЛОЩЕНИЙ И ВЫБРОСОВ ПАРНИКОВЫХ ГАЗОВ ОТ МЕРОПРИЯТИЙ ПО ВОССТАНОВЛЕНИЮ И ОХРАНЕ ЛЕСОВ ОТ ПОЖАРОВ, РЕАЛИЗОВАННЫХ ПРЕДПРИЯТИЯМИ, УПРАВЛЯЕМЫХ АО «РУСАЛ МЕНЕДЖМЕНТ</a:t>
            </a: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5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5702FD-605D-4685-A893-710F18FD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738" y="112498"/>
            <a:ext cx="8905705" cy="1178960"/>
          </a:xfrm>
        </p:spPr>
        <p:txBody>
          <a:bodyPr>
            <a:noAutofit/>
          </a:bodyPr>
          <a:lstStyle/>
          <a:p>
            <a:r>
              <a:rPr lang="ru-RU" sz="2400" b="1" dirty="0"/>
              <a:t>Локализация проекта по лесовосстановлению</a:t>
            </a:r>
            <a:r>
              <a:rPr lang="en-US" sz="2400" b="1" dirty="0"/>
              <a:t>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Иркутская область, Кировское лесничество</a:t>
            </a:r>
            <a:br>
              <a:rPr lang="ru-RU" sz="2400" b="1" dirty="0"/>
            </a:br>
            <a:r>
              <a:rPr lang="ru-RU" sz="2400" b="1" dirty="0"/>
              <a:t>(Среднесибирский </a:t>
            </a:r>
            <a:r>
              <a:rPr lang="ru-RU" sz="2400" b="1" dirty="0" err="1"/>
              <a:t>подтаежно</a:t>
            </a:r>
            <a:r>
              <a:rPr lang="ru-RU" sz="2400" b="1" dirty="0"/>
              <a:t>-лесостепной район)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B3AA782-2CF4-4B36-9CF7-A5A7E240D0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9013" r="1625" b="10420"/>
          <a:stretch/>
        </p:blipFill>
        <p:spPr>
          <a:xfrm>
            <a:off x="135327" y="511729"/>
            <a:ext cx="2441252" cy="15017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A67577B-F0AF-4E28-B5C6-5DCEB67C82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/>
          <a:stretch/>
        </p:blipFill>
        <p:spPr>
          <a:xfrm>
            <a:off x="256910" y="2315031"/>
            <a:ext cx="2198086" cy="223432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05426E8E-C2BC-420E-B64D-6A6899E7F197}"/>
              </a:ext>
            </a:extLst>
          </p:cNvPr>
          <p:cNvCxnSpPr>
            <a:cxnSpLocks/>
          </p:cNvCxnSpPr>
          <p:nvPr/>
        </p:nvCxnSpPr>
        <p:spPr>
          <a:xfrm flipH="1">
            <a:off x="1467404" y="1884898"/>
            <a:ext cx="142613" cy="43013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E2F9497-BB12-4CD4-9BD6-167AAC7E233F}"/>
              </a:ext>
            </a:extLst>
          </p:cNvPr>
          <p:cNvSpPr/>
          <p:nvPr/>
        </p:nvSpPr>
        <p:spPr>
          <a:xfrm>
            <a:off x="989900" y="4182709"/>
            <a:ext cx="142613" cy="133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4FFA726-C0AD-4CB7-B39D-54AD6950C9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15638" r="31303"/>
          <a:stretch/>
        </p:blipFill>
        <p:spPr>
          <a:xfrm>
            <a:off x="256910" y="4814631"/>
            <a:ext cx="2198086" cy="197363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FE5C66B7-3A5F-4498-901D-AE7C0D757E93}"/>
              </a:ext>
            </a:extLst>
          </p:cNvPr>
          <p:cNvCxnSpPr>
            <a:cxnSpLocks/>
          </p:cNvCxnSpPr>
          <p:nvPr/>
        </p:nvCxnSpPr>
        <p:spPr>
          <a:xfrm>
            <a:off x="1057013" y="4316259"/>
            <a:ext cx="349255" cy="49837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BEEC05D0-D571-4FFD-9406-D7B2DCC43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87495"/>
              </p:ext>
            </p:extLst>
          </p:nvPr>
        </p:nvGraphicFramePr>
        <p:xfrm>
          <a:off x="2941738" y="1262595"/>
          <a:ext cx="8727089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9486">
                  <a:extLst>
                    <a:ext uri="{9D8B030D-6E8A-4147-A177-3AD203B41FA5}">
                      <a16:colId xmlns="" xmlns:a16="http://schemas.microsoft.com/office/drawing/2014/main" val="4276659313"/>
                    </a:ext>
                  </a:extLst>
                </a:gridCol>
                <a:gridCol w="1063254">
                  <a:extLst>
                    <a:ext uri="{9D8B030D-6E8A-4147-A177-3AD203B41FA5}">
                      <a16:colId xmlns="" xmlns:a16="http://schemas.microsoft.com/office/drawing/2014/main" val="2388397965"/>
                    </a:ext>
                  </a:extLst>
                </a:gridCol>
                <a:gridCol w="1851370">
                  <a:extLst>
                    <a:ext uri="{9D8B030D-6E8A-4147-A177-3AD203B41FA5}">
                      <a16:colId xmlns="" xmlns:a16="http://schemas.microsoft.com/office/drawing/2014/main" val="3095259819"/>
                    </a:ext>
                  </a:extLst>
                </a:gridCol>
                <a:gridCol w="1321609">
                  <a:extLst>
                    <a:ext uri="{9D8B030D-6E8A-4147-A177-3AD203B41FA5}">
                      <a16:colId xmlns="" xmlns:a16="http://schemas.microsoft.com/office/drawing/2014/main" val="1743424749"/>
                    </a:ext>
                  </a:extLst>
                </a:gridCol>
                <a:gridCol w="1851370">
                  <a:extLst>
                    <a:ext uri="{9D8B030D-6E8A-4147-A177-3AD203B41FA5}">
                      <a16:colId xmlns="" xmlns:a16="http://schemas.microsoft.com/office/drawing/2014/main" val="4031950007"/>
                    </a:ext>
                  </a:extLst>
                </a:gridCol>
              </a:tblGrid>
              <a:tr h="488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Расположение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Квартал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Выдел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Площадь, га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Всего посажено сеянцев, штук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50040565"/>
                  </a:ext>
                </a:extLst>
              </a:tr>
              <a:tr h="488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Кировское лесничество, Кировская дача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1, 4, 6, 15-17, 19-21, 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61,8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247 200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82801502"/>
                  </a:ext>
                </a:extLst>
              </a:tr>
              <a:tr h="488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Кировское лесничество, Кировская дача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7, 8, 10-12, 14, 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51 600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07709539"/>
                  </a:ext>
                </a:extLst>
              </a:tr>
              <a:tr h="488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Кировское лесничество, Кировская дача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7, 15, 19-24, 26-28, 32-34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31,5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126 000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04679827"/>
                  </a:ext>
                </a:extLst>
              </a:tr>
              <a:tr h="488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Кировское лесничество, Кировская дача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4, 5 ,8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12 800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48803712"/>
                  </a:ext>
                </a:extLst>
              </a:tr>
              <a:tr h="488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Кировское лесничество, техучасток № 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5, 6, 11, 12, 14, 15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62 400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95669109"/>
                  </a:ext>
                </a:extLst>
              </a:tr>
              <a:tr h="236763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125,0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500 000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78352060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7B1955-3A18-4059-917B-DE67A335EAE5}"/>
              </a:ext>
            </a:extLst>
          </p:cNvPr>
          <p:cNvSpPr txBox="1"/>
          <p:nvPr/>
        </p:nvSpPr>
        <p:spPr>
          <a:xfrm>
            <a:off x="2703527" y="4559224"/>
            <a:ext cx="9382125" cy="207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1600" dirty="0">
                <a:ea typeface="Calibri" panose="020F0502020204030204" pitchFamily="34" charset="0"/>
              </a:rPr>
              <a:t>Исходное состояние: гари 2014 и 2016 гг., а также вырубки 2013 и 2018 гг., частично заросшие березой и осиной. Перед посадкой подрост удален.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Посадки сеянцев проведены под меч Колесова на предварительно нарезанным бороздам, размещенными равномерно через 4 м с севера на юг, с шагом посадки 0,6 м. Борозды нарезались с помощью плуга ПЛ-1 и трактора ЛХТ-55. На 1 га высаживалось по 4000 сеянцев сосны. </a:t>
            </a:r>
          </a:p>
          <a:p>
            <a:pPr indent="450215" algn="just">
              <a:spcAft>
                <a:spcPts val="10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Согласно представленным данным принято, что лесные культуры сосны будут иметь 2-й бонитет, а березняки естественного происхождения – 3-й бонитет.</a:t>
            </a: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8505E2-32AE-4859-86F2-24AA0F9A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73" y="436687"/>
            <a:ext cx="11505537" cy="1097915"/>
          </a:xfrm>
        </p:spPr>
        <p:txBody>
          <a:bodyPr>
            <a:normAutofit/>
          </a:bodyPr>
          <a:lstStyle/>
          <a:p>
            <a:r>
              <a:rPr lang="ru-RU" sz="3600" b="1" dirty="0"/>
              <a:t>Прогноз накопления углерода всеми пулами на площади проекта лесовосстановления (125 га):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68BBDEA8-BFAD-4F82-B399-76B3E94A7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405646"/>
              </p:ext>
            </p:extLst>
          </p:nvPr>
        </p:nvGraphicFramePr>
        <p:xfrm>
          <a:off x="838200" y="1459865"/>
          <a:ext cx="10515600" cy="256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EA3B2F0D-EA9B-4062-9590-3DEA0D5AC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303240"/>
              </p:ext>
            </p:extLst>
          </p:nvPr>
        </p:nvGraphicFramePr>
        <p:xfrm>
          <a:off x="838200" y="4118777"/>
          <a:ext cx="10515600" cy="265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DA4752-1E73-43E2-83CB-89A2761F9C35}"/>
              </a:ext>
            </a:extLst>
          </p:cNvPr>
          <p:cNvSpPr txBox="1"/>
          <p:nvPr/>
        </p:nvSpPr>
        <p:spPr>
          <a:xfrm>
            <a:off x="9703242" y="1630019"/>
            <a:ext cx="24887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13,4∙10</a:t>
            </a:r>
            <a:r>
              <a:rPr lang="ru-RU" sz="1600" baseline="30000" dirty="0"/>
              <a:t>3</a:t>
            </a:r>
            <a:r>
              <a:rPr lang="ru-RU" sz="1600" dirty="0"/>
              <a:t> </a:t>
            </a:r>
            <a:r>
              <a:rPr lang="ru-RU" sz="1600" dirty="0" err="1"/>
              <a:t>тС</a:t>
            </a:r>
            <a:r>
              <a:rPr lang="ru-RU" sz="1600" dirty="0"/>
              <a:t> = 49,1∙10</a:t>
            </a:r>
            <a:r>
              <a:rPr lang="ru-RU" sz="1600" baseline="30000" dirty="0"/>
              <a:t>3</a:t>
            </a:r>
            <a:r>
              <a:rPr lang="ru-RU" sz="1600" dirty="0"/>
              <a:t> тСО</a:t>
            </a:r>
            <a:r>
              <a:rPr lang="ru-RU" sz="1600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B452F9-F24D-47ED-894A-FC08145186F3}"/>
              </a:ext>
            </a:extLst>
          </p:cNvPr>
          <p:cNvSpPr txBox="1"/>
          <p:nvPr/>
        </p:nvSpPr>
        <p:spPr>
          <a:xfrm>
            <a:off x="9703242" y="4335460"/>
            <a:ext cx="24887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18,2∙10</a:t>
            </a:r>
            <a:r>
              <a:rPr lang="ru-RU" sz="1600" baseline="30000" dirty="0"/>
              <a:t>3</a:t>
            </a:r>
            <a:r>
              <a:rPr lang="ru-RU" sz="1600" dirty="0"/>
              <a:t> </a:t>
            </a:r>
            <a:r>
              <a:rPr lang="ru-RU" sz="1600" dirty="0" err="1"/>
              <a:t>тС</a:t>
            </a:r>
            <a:r>
              <a:rPr lang="ru-RU" sz="1600" dirty="0"/>
              <a:t> = 66,6∙10</a:t>
            </a:r>
            <a:r>
              <a:rPr lang="ru-RU" sz="1600" baseline="30000" dirty="0"/>
              <a:t>3</a:t>
            </a:r>
            <a:r>
              <a:rPr lang="ru-RU" sz="1600" dirty="0"/>
              <a:t> тСО</a:t>
            </a:r>
            <a:r>
              <a:rPr lang="ru-RU" sz="1600" baseline="-25000" dirty="0"/>
              <a:t>2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B793B413-9D93-430B-8C7B-F54100CE5A9D}"/>
              </a:ext>
            </a:extLst>
          </p:cNvPr>
          <p:cNvCxnSpPr/>
          <p:nvPr/>
        </p:nvCxnSpPr>
        <p:spPr>
          <a:xfrm>
            <a:off x="11203388" y="1968573"/>
            <a:ext cx="0" cy="3214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D2E7CB53-EC22-4FDB-8714-187DC9388BE7}"/>
              </a:ext>
            </a:extLst>
          </p:cNvPr>
          <p:cNvCxnSpPr/>
          <p:nvPr/>
        </p:nvCxnSpPr>
        <p:spPr>
          <a:xfrm>
            <a:off x="11203388" y="4674014"/>
            <a:ext cx="0" cy="3214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1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F1F900-778F-40C1-B1B6-C487F350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64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Результат реализации проекта по лесовосстановлению в Иркутской области (1)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058C86EA-A59D-4ABC-A68C-0AE0B7F955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640181"/>
              </p:ext>
            </p:extLst>
          </p:nvPr>
        </p:nvGraphicFramePr>
        <p:xfrm>
          <a:off x="946205" y="1558456"/>
          <a:ext cx="10515600" cy="485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538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39D3D-39E0-40CB-94B7-A5D558942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Результат реализации проекта по лесовосстановлению в Иркутской области (2)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99BF-EF6E-49F3-BFFA-6DD5EC65B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совокупности антропогенное нетто-поглощение углерода лесными культурами, созданными благодаря АО «РУСАЛ Менеджмент» на площади 125 га, составит к 20 годам 3,0 тыс. т С (11,0 тыс. т СО2) и достигнет максимальных значений к 2058 г. – 6,7 тыс. т С (24,4 тыс. т СО2).</a:t>
            </a:r>
          </a:p>
          <a:p>
            <a:r>
              <a:rPr lang="ru-RU" dirty="0"/>
              <a:t>Выполненные прогнозные расчеты следует рассматривать в качестве предварительных, которые должны быть уточнены на основе натурного обследования участков лесовосстановления и последующего мониторинга (1 раз в 5-10 лет). </a:t>
            </a:r>
          </a:p>
          <a:p>
            <a:r>
              <a:rPr lang="ru-RU" dirty="0"/>
              <a:t>К недостаткам проекта относятся: </a:t>
            </a:r>
          </a:p>
          <a:p>
            <a:pPr lvl="1"/>
            <a:r>
              <a:rPr lang="ru-RU" dirty="0"/>
              <a:t>Высокая стоимость (расчистка, подготовка почвы, посадка + уход + дополнение культур </a:t>
            </a:r>
            <a:r>
              <a:rPr lang="en-US" dirty="0"/>
              <a:t>~ 20 </a:t>
            </a:r>
            <a:r>
              <a:rPr lang="ru-RU" dirty="0"/>
              <a:t>млн р. на 1 га), окупаемость через </a:t>
            </a:r>
            <a:r>
              <a:rPr lang="en-US" dirty="0"/>
              <a:t>16 </a:t>
            </a:r>
            <a:r>
              <a:rPr lang="ru-RU" dirty="0"/>
              <a:t>лет (при стоимости </a:t>
            </a:r>
            <a:r>
              <a:rPr lang="en-US" dirty="0"/>
              <a:t>~39 €/</a:t>
            </a:r>
            <a:r>
              <a:rPr lang="ru-RU" dirty="0"/>
              <a:t>тСО2)  </a:t>
            </a:r>
          </a:p>
          <a:p>
            <a:pPr lvl="1"/>
            <a:r>
              <a:rPr lang="ru-RU" dirty="0"/>
              <a:t>Создание монокультур сосны, отличающихся высокой пожарной опасностью</a:t>
            </a:r>
          </a:p>
          <a:p>
            <a:pPr lvl="1"/>
            <a:r>
              <a:rPr lang="ru-RU" dirty="0"/>
              <a:t>Высокие риски повреждения пожарами и гибели культур, что приведет к необходимости засчитывать не поглощение, а выбросы парниковых газов </a:t>
            </a:r>
          </a:p>
        </p:txBody>
      </p:sp>
    </p:spTree>
    <p:extLst>
      <p:ext uri="{BB962C8B-B14F-4D97-AF65-F5344CB8AC3E}">
        <p14:creationId xmlns:p14="http://schemas.microsoft.com/office/powerpoint/2010/main" val="101095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BAA7FC3-EDD4-4678-BD0E-BA8E395AE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Проект ОК «РУСАЛ» по охране резервных лесов от пожаров в Красноярском крае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BE1152D0-B2C9-4893-9E1A-BA9376A71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1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E60132-4D1B-4B17-BB23-77087F77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217" y="235696"/>
            <a:ext cx="8932175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РУСАЛ по охране резервных лесов от пожаров в Красноярском крае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24B5C5C-E756-4423-B6AB-D35702B6C6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4924" r="2441" b="4465"/>
          <a:stretch/>
        </p:blipFill>
        <p:spPr>
          <a:xfrm>
            <a:off x="49896" y="4385647"/>
            <a:ext cx="3921747" cy="24244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9D720FF-3C9A-4B6B-911B-EECB131C19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t="8094" r="19884" b="2300"/>
          <a:stretch/>
        </p:blipFill>
        <p:spPr>
          <a:xfrm>
            <a:off x="1078173" y="1815153"/>
            <a:ext cx="966112" cy="2201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9D5A177-3EC4-4278-AD60-E4AEDD28CC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7667" r="1536" b="6717"/>
          <a:stretch/>
        </p:blipFill>
        <p:spPr>
          <a:xfrm>
            <a:off x="177421" y="136478"/>
            <a:ext cx="2520286" cy="1524000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89296B43-A9FC-4150-9D3C-3868889492EE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469409" y="1496704"/>
            <a:ext cx="91820" cy="3184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0996D49-3176-43AD-AEFA-32534A900B66}"/>
              </a:ext>
            </a:extLst>
          </p:cNvPr>
          <p:cNvSpPr/>
          <p:nvPr/>
        </p:nvSpPr>
        <p:spPr>
          <a:xfrm>
            <a:off x="1078173" y="3111690"/>
            <a:ext cx="350293" cy="245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C32FEE6C-D116-47FE-99F4-FAC4C18EB83A}"/>
              </a:ext>
            </a:extLst>
          </p:cNvPr>
          <p:cNvCxnSpPr>
            <a:cxnSpLocks/>
          </p:cNvCxnSpPr>
          <p:nvPr/>
        </p:nvCxnSpPr>
        <p:spPr>
          <a:xfrm>
            <a:off x="1275127" y="3357349"/>
            <a:ext cx="286102" cy="9917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5C4971CA-8C5B-4877-88C5-13076F1D5C4C}"/>
              </a:ext>
            </a:extLst>
          </p:cNvPr>
          <p:cNvSpPr/>
          <p:nvPr/>
        </p:nvSpPr>
        <p:spPr>
          <a:xfrm>
            <a:off x="1210101" y="4831307"/>
            <a:ext cx="800669" cy="9598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79F8828-8B02-4D0A-983C-3EDF4954F681}"/>
              </a:ext>
            </a:extLst>
          </p:cNvPr>
          <p:cNvSpPr txBox="1"/>
          <p:nvPr/>
        </p:nvSpPr>
        <p:spPr>
          <a:xfrm>
            <a:off x="3088943" y="1496704"/>
            <a:ext cx="881029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территории проекта – 504 986 га; 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Резервные леса Сымского участкового лесничества Нижне-Енисейского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лесничества; 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Зоне лесоавиационных работ, где проводится регистрация пожаров при помощи космических средств, но мероприятия по тушению пожаров как правило не проводятся, если пожары не угрожают объектам инфраструктуры и населенным пунктам; 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Западно-Сибирский среднетаежный равнинный район таежной зоны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</a:rPr>
              <a:t>АО «РУСАЛ Менеджмент» выделил финансирование на закупку необходимых материалов и средств для пожаротушения, законтрактованы воздушные суда (самолет и вертолет), набран и обучен персонал, согласован и утвержден маршрут патрулирования.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</a:rPr>
              <a:t>Начало проекта - </a:t>
            </a:r>
            <a:r>
              <a:rPr lang="ru-RU" sz="1600" dirty="0">
                <a:effectLst/>
                <a:ea typeface="Calibri" panose="020F0502020204030204" pitchFamily="34" charset="0"/>
              </a:rPr>
              <a:t>2019 г. </a:t>
            </a:r>
            <a:endParaRPr lang="ru-RU" sz="1600" dirty="0"/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B25D162A-16A2-4050-9774-BD9C32D76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646249"/>
              </p:ext>
            </p:extLst>
          </p:nvPr>
        </p:nvGraphicFramePr>
        <p:xfrm>
          <a:off x="5779548" y="4038600"/>
          <a:ext cx="5498915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6659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B02488-89D9-426E-9D3C-BCA61956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/>
          <a:lstStyle/>
          <a:p>
            <a:r>
              <a:rPr lang="ru-RU" dirty="0"/>
              <a:t>Исходные данные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A6AE85-E9B6-4A79-9C62-4962AC786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24001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Государственного лесного реестра по состоянию на 01.01.2020 г. </a:t>
            </a:r>
          </a:p>
          <a:p>
            <a:r>
              <a:rPr lang="ru-RU" dirty="0"/>
              <a:t>Для расчета среднемноголетнего уровня пожарных нарушений были использованы данные Информационной системы дистанционного мониторинга Федерального агентства лесного хозяйства РФ (ИСДМ Рослесхоз) за 2000-2019 гг. с учетом координат пожаров, попадающих на территорию проекта</a:t>
            </a:r>
          </a:p>
          <a:p>
            <a:r>
              <a:rPr lang="ru-RU" dirty="0"/>
              <a:t>Площадь пожаров как правило варьировала от 0,001% до 6,2% от общей площади. Около 90% площади пожаров на покрытой лесом площади относятся к низовым, т.е. не приводят к гибели древостоев. Среднегодовой выброс ПГ от пожаров – 59,7 тыс. т СО</a:t>
            </a:r>
            <a:r>
              <a:rPr lang="ru-RU" baseline="-25000" dirty="0"/>
              <a:t>2</a:t>
            </a:r>
            <a:r>
              <a:rPr lang="ru-RU" dirty="0"/>
              <a:t>-экв.·год</a:t>
            </a:r>
            <a:r>
              <a:rPr lang="ru-RU" baseline="30000" dirty="0"/>
              <a:t>-1</a:t>
            </a:r>
          </a:p>
          <a:p>
            <a:r>
              <a:rPr lang="ru-RU" dirty="0"/>
              <a:t>Данные </a:t>
            </a:r>
            <a:r>
              <a:rPr lang="ru-RU" dirty="0" smtClean="0"/>
              <a:t>по объему </a:t>
            </a:r>
            <a:r>
              <a:rPr lang="ru-RU" dirty="0"/>
              <a:t>сжигаемого топлива от задействованной техники</a:t>
            </a:r>
          </a:p>
          <a:p>
            <a:r>
              <a:rPr lang="ru-RU" dirty="0"/>
              <a:t>Оценка баланса углерода в </a:t>
            </a:r>
            <a:r>
              <a:rPr lang="ru-RU" dirty="0" err="1"/>
              <a:t>фитомассе</a:t>
            </a:r>
            <a:r>
              <a:rPr lang="ru-RU" dirty="0"/>
              <a:t> древостоя, мертвой древесине, подстилке и органическом веществе почвы по РОБУЛ (разработчик –</a:t>
            </a:r>
            <a:r>
              <a:rPr lang="ru-RU" dirty="0" err="1"/>
              <a:t>Д.Г.Замолодчиков</a:t>
            </a:r>
            <a:r>
              <a:rPr lang="ru-RU" dirty="0"/>
              <a:t>, ЦЭПЛ РАН), выбросы ПГ от пожаров и сжигания топлива – методика МГЭИК. </a:t>
            </a:r>
          </a:p>
          <a:p>
            <a:r>
              <a:rPr lang="ru-RU" dirty="0"/>
              <a:t>Базовая линия – 0, если рассматривать резервные леса как неуправляемые (в НДК не учитываются выбросы и поглощение)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2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39D3D-39E0-40CB-94B7-A5D5589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Лесные проекты: история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99BF-EF6E-49F3-BFFA-6DD5EC65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66" y="998451"/>
            <a:ext cx="10515600" cy="54446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Киотский протокол (КП) различает 3 вида деятельности на лесных землях:</a:t>
            </a:r>
          </a:p>
          <a:p>
            <a:pPr lvl="1"/>
            <a:r>
              <a:rPr lang="ru-RU" i="1" dirty="0" smtClean="0"/>
              <a:t>Лесоразведение</a:t>
            </a:r>
            <a:r>
              <a:rPr lang="ru-RU" dirty="0" smtClean="0"/>
              <a:t> </a:t>
            </a:r>
            <a:r>
              <a:rPr lang="ru-RU" dirty="0"/>
              <a:t>– посадка леса на нелесных землях, где не было леса минимум 50 лет</a:t>
            </a:r>
          </a:p>
          <a:p>
            <a:pPr lvl="1"/>
            <a:r>
              <a:rPr lang="ru-RU" i="1" dirty="0" err="1" smtClean="0"/>
              <a:t>Лесовосстановление</a:t>
            </a:r>
            <a:r>
              <a:rPr lang="ru-RU" dirty="0" smtClean="0"/>
              <a:t> </a:t>
            </a:r>
            <a:r>
              <a:rPr lang="ru-RU" dirty="0"/>
              <a:t>– посадка леса на лесных землях</a:t>
            </a:r>
          </a:p>
          <a:p>
            <a:pPr lvl="1"/>
            <a:r>
              <a:rPr lang="ru-RU" i="1" dirty="0" smtClean="0"/>
              <a:t>Управление </a:t>
            </a:r>
            <a:r>
              <a:rPr lang="ru-RU" i="1" dirty="0"/>
              <a:t>лесным хозяйством </a:t>
            </a:r>
            <a:r>
              <a:rPr lang="ru-RU" dirty="0"/>
              <a:t>– изменение методов хозяйствования таким образом, чтобы сократить потери углерода и увеличить его поглощение</a:t>
            </a:r>
          </a:p>
          <a:p>
            <a:r>
              <a:rPr lang="ru-RU" dirty="0"/>
              <a:t>Для проектов в рамках КП были </a:t>
            </a:r>
            <a:r>
              <a:rPr lang="en-US" dirty="0" err="1" smtClean="0"/>
              <a:t>распространены</a:t>
            </a:r>
            <a:r>
              <a:rPr lang="en-US" dirty="0" smtClean="0"/>
              <a:t> </a:t>
            </a:r>
            <a:r>
              <a:rPr lang="ru-RU" dirty="0" smtClean="0"/>
              <a:t>только </a:t>
            </a:r>
            <a:r>
              <a:rPr lang="ru-RU" i="1" dirty="0"/>
              <a:t>лесоразведение</a:t>
            </a:r>
            <a:r>
              <a:rPr lang="ru-RU" dirty="0"/>
              <a:t> и </a:t>
            </a:r>
            <a:r>
              <a:rPr lang="ru-RU" i="1" dirty="0" err="1"/>
              <a:t>лесовосстановление</a:t>
            </a:r>
            <a:r>
              <a:rPr lang="ru-RU" dirty="0"/>
              <a:t> – те виды, где можно наглядно доказать, что деятельность проведена и поглощение достигнуто. Требования включали, в том числе, </a:t>
            </a:r>
            <a:r>
              <a:rPr lang="ru-RU" dirty="0" err="1"/>
              <a:t>геолокацию</a:t>
            </a:r>
            <a:r>
              <a:rPr lang="ru-RU" dirty="0"/>
              <a:t> этих участков и постоянный мониторинг за состоянием этих </a:t>
            </a:r>
            <a:r>
              <a:rPr lang="ru-RU" dirty="0" smtClean="0"/>
              <a:t>земель</a:t>
            </a:r>
          </a:p>
          <a:p>
            <a:r>
              <a:rPr lang="ru-RU" dirty="0" smtClean="0"/>
              <a:t>Деятельность «предотвращение </a:t>
            </a:r>
            <a:r>
              <a:rPr lang="ru-RU" dirty="0"/>
              <a:t>вырубки </a:t>
            </a:r>
            <a:r>
              <a:rPr lang="ru-RU" dirty="0" smtClean="0"/>
              <a:t>лесов» – как </a:t>
            </a:r>
            <a:r>
              <a:rPr lang="ru-RU" dirty="0" err="1" smtClean="0"/>
              <a:t>Бикинский</a:t>
            </a:r>
            <a:r>
              <a:rPr lang="ru-RU" dirty="0" smtClean="0"/>
              <a:t> проект – в КП не предусматривалась</a:t>
            </a:r>
          </a:p>
          <a:p>
            <a:pPr lvl="1"/>
            <a:r>
              <a:rPr lang="ru-RU" dirty="0" smtClean="0"/>
              <a:t>соответствует проектам </a:t>
            </a:r>
            <a:r>
              <a:rPr lang="en-US" dirty="0" smtClean="0"/>
              <a:t>REDD</a:t>
            </a:r>
            <a:r>
              <a:rPr lang="ru-RU" dirty="0" smtClean="0"/>
              <a:t>+ (с 2007 г. отдельная программа под РКИК ООН)</a:t>
            </a:r>
          </a:p>
          <a:p>
            <a:pPr lvl="1"/>
            <a:r>
              <a:rPr lang="ru-RU" dirty="0" smtClean="0"/>
              <a:t>много фальсификаций / дискредитация лесных </a:t>
            </a:r>
            <a:r>
              <a:rPr lang="ru-RU" dirty="0" smtClean="0"/>
              <a:t>проектов</a:t>
            </a:r>
            <a:endParaRPr lang="en-US" dirty="0" smtClean="0"/>
          </a:p>
          <a:p>
            <a:pPr marL="457200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214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205E0A-6C87-4724-9519-DA67DD5B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результатов реализации проекта по охране резервных лесов от пожаров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B9275E07-196C-4E8F-8BD7-B06C55CFD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07652"/>
              </p:ext>
            </p:extLst>
          </p:nvPr>
        </p:nvGraphicFramePr>
        <p:xfrm>
          <a:off x="566257" y="1833956"/>
          <a:ext cx="10515600" cy="2721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8575">
                  <a:extLst>
                    <a:ext uri="{9D8B030D-6E8A-4147-A177-3AD203B41FA5}">
                      <a16:colId xmlns="" xmlns:a16="http://schemas.microsoft.com/office/drawing/2014/main" val="2010975111"/>
                    </a:ext>
                  </a:extLst>
                </a:gridCol>
                <a:gridCol w="3031463">
                  <a:extLst>
                    <a:ext uri="{9D8B030D-6E8A-4147-A177-3AD203B41FA5}">
                      <a16:colId xmlns="" xmlns:a16="http://schemas.microsoft.com/office/drawing/2014/main" val="1607075028"/>
                    </a:ext>
                  </a:extLst>
                </a:gridCol>
                <a:gridCol w="2385562">
                  <a:extLst>
                    <a:ext uri="{9D8B030D-6E8A-4147-A177-3AD203B41FA5}">
                      <a16:colId xmlns="" xmlns:a16="http://schemas.microsoft.com/office/drawing/2014/main" val="2230406609"/>
                    </a:ext>
                  </a:extLst>
                </a:gridCol>
              </a:tblGrid>
              <a:tr h="7877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 баланса парниковых газов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Поглощение (-)/ выбросы (+), 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т СО</a:t>
                      </a:r>
                      <a:r>
                        <a:rPr lang="ru-RU" sz="2000" baseline="-25000" dirty="0">
                          <a:effectLst/>
                        </a:rPr>
                        <a:t>2</a:t>
                      </a:r>
                      <a:r>
                        <a:rPr lang="ru-RU" sz="2000" dirty="0">
                          <a:effectLst/>
                        </a:rPr>
                        <a:t>-экв.∙год</a:t>
                      </a:r>
                      <a:r>
                        <a:rPr lang="ru-RU" sz="2000" baseline="30000" dirty="0">
                          <a:effectLst/>
                        </a:rPr>
                        <a:t>-1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4980589"/>
                  </a:ext>
                </a:extLst>
              </a:tr>
              <a:tr h="381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2019 год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2020 год (прогноз)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44653821"/>
                  </a:ext>
                </a:extLst>
              </a:tr>
              <a:tr h="381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Чистое поглощение лесами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-441741,97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-441741,97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47697146"/>
                  </a:ext>
                </a:extLst>
              </a:tr>
              <a:tr h="787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Совокупные выбросы парниковых газов от сжигания ископаемого топлива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1143,75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84948,57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59850352"/>
                  </a:ext>
                </a:extLst>
              </a:tr>
              <a:tr h="381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Баланс парниковых газов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-440598,22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-356793,40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08885905"/>
                  </a:ext>
                </a:extLst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D0AEEE0A-D886-4205-B639-D59C0C9B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57" y="4857226"/>
            <a:ext cx="10515600" cy="169724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Лесные насаждения в границах проекта РУСАЛ по охране лесов от пожаров в Нижне-Енисейском районе Красноярского края на площади 504986 га, начиная с 2019 года могут рассматриваться в качестве управляемых лесов. В связи с этим объемы поглощения СО2 лесными экосистемами на этой площади будут внесены в Национальный кадастр парниковых газов в 2021 г.</a:t>
            </a:r>
          </a:p>
        </p:txBody>
      </p:sp>
    </p:spTree>
    <p:extLst>
      <p:ext uri="{BB962C8B-B14F-4D97-AF65-F5344CB8AC3E}">
        <p14:creationId xmlns:p14="http://schemas.microsoft.com/office/powerpoint/2010/main" val="597640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C456A2-0EFB-45E3-A12A-7DF8918D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Последствие принятого Распоряжения Минприроды № 3-Р от 20.01.2021 г.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16E3FB5-9860-43B7-AE86-F3336543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244" y="1825625"/>
            <a:ext cx="4986556" cy="448627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«Оценка поглощения парниковых газов проводится для всех видов управляемых лесов, включая резервные леса…»</a:t>
            </a:r>
          </a:p>
          <a:p>
            <a:r>
              <a:rPr lang="ru-RU" dirty="0"/>
              <a:t>Пересмотр базовой линии. Базовая линия – это баланс парниковых газов до (с учетом среднегодового выброса от пожаров) и после реализации проекта.</a:t>
            </a:r>
          </a:p>
          <a:p>
            <a:r>
              <a:rPr lang="ru-RU"/>
              <a:t>Ограничение </a:t>
            </a:r>
            <a:r>
              <a:rPr lang="ru-RU" dirty="0"/>
              <a:t>проектной деятельности в резервных лесах, в которых будет учитываться баланс парниковых газов </a:t>
            </a:r>
            <a:r>
              <a:rPr lang="ru-RU"/>
              <a:t>в НДК 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7C513C9E-A2CE-4017-A4BB-74C63B575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97006"/>
              </p:ext>
            </p:extLst>
          </p:nvPr>
        </p:nvGraphicFramePr>
        <p:xfrm>
          <a:off x="338455" y="1934620"/>
          <a:ext cx="5757545" cy="3811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0088">
                  <a:extLst>
                    <a:ext uri="{9D8B030D-6E8A-4147-A177-3AD203B41FA5}">
                      <a16:colId xmlns="" xmlns:a16="http://schemas.microsoft.com/office/drawing/2014/main" val="2373405307"/>
                    </a:ext>
                  </a:extLst>
                </a:gridCol>
                <a:gridCol w="2547457">
                  <a:extLst>
                    <a:ext uri="{9D8B030D-6E8A-4147-A177-3AD203B41FA5}">
                      <a16:colId xmlns="" xmlns:a16="http://schemas.microsoft.com/office/drawing/2014/main" val="1162281334"/>
                    </a:ext>
                  </a:extLst>
                </a:gridCol>
              </a:tblGrid>
              <a:tr h="6323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Показатель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Поглощение (-), выброс (+),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т СО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-экв.∙год</a:t>
                      </a:r>
                      <a:r>
                        <a:rPr lang="ru-RU" sz="1400" baseline="30000" dirty="0">
                          <a:effectLst/>
                        </a:rPr>
                        <a:t>-1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63813628"/>
                  </a:ext>
                </a:extLst>
              </a:tr>
              <a:tr h="805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Величина базового уровня чистого поглощения парниковых газов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-382009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277158289"/>
                  </a:ext>
                </a:extLst>
              </a:tr>
              <a:tr h="380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Величина достигнутого уровня в 2019 г.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-440598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474237719"/>
                  </a:ext>
                </a:extLst>
              </a:tr>
              <a:tr h="380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Величина достигнутого уровня в 2020 г.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-356793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632890464"/>
                  </a:ext>
                </a:extLst>
              </a:tr>
              <a:tr h="805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Величина сокращения выбросов в 2019 г. по сравнению с базовым уровнем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-58589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52112022"/>
                  </a:ext>
                </a:extLst>
              </a:tr>
              <a:tr h="805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Величина увеличения выбросов в 2020 г. по сравнению с базовым уровнем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25216*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999022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DB035A-0A08-42EC-B759-54041858E5A7}"/>
              </a:ext>
            </a:extLst>
          </p:cNvPr>
          <p:cNvSpPr txBox="1"/>
          <p:nvPr/>
        </p:nvSpPr>
        <p:spPr>
          <a:xfrm>
            <a:off x="427839" y="5850234"/>
            <a:ext cx="575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Примечание:  * нетто-выброс в результате значительного объема выбросов парниковых газов от сжигания ископаемого топлива, превышающего сокращение выбросов от пожаров  </a:t>
            </a: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219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8CAEC72-D2D0-49EE-B756-169D302D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14" b="89855" l="9870" r="89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56" y="1154501"/>
            <a:ext cx="234791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39D3D-39E0-40CB-94B7-A5D5589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Выводы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99BF-EF6E-49F3-BFFA-6DD5EC65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116369"/>
            <a:ext cx="10862734" cy="47764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Лесные проекты несут значительные риски по надежности и долговременности результатов </a:t>
            </a:r>
          </a:p>
          <a:p>
            <a:pPr lvl="1"/>
            <a:r>
              <a:rPr lang="ru-RU" dirty="0" smtClean="0"/>
              <a:t>развитие сектора страхования</a:t>
            </a:r>
          </a:p>
          <a:p>
            <a:r>
              <a:rPr lang="ru-RU" dirty="0" smtClean="0"/>
              <a:t>Потенциал лесных проектов зависит от набора тех конкретных видов проектов, которые будут легитимны </a:t>
            </a:r>
          </a:p>
          <a:p>
            <a:pPr lvl="1"/>
            <a:r>
              <a:rPr lang="ru-RU" dirty="0" smtClean="0"/>
              <a:t>Наиболее выгодным видом лесных проектов является перевод ранее неуправляемых лесов в управляемые (преимущество РФ)</a:t>
            </a:r>
          </a:p>
          <a:p>
            <a:pPr lvl="1"/>
            <a:r>
              <a:rPr lang="ru-RU" dirty="0" err="1" smtClean="0"/>
              <a:t>Лесовосстановление</a:t>
            </a:r>
            <a:r>
              <a:rPr lang="ru-RU" dirty="0" smtClean="0"/>
              <a:t> – наименее эффективный вид лесных проектов в РФ </a:t>
            </a:r>
          </a:p>
          <a:p>
            <a:r>
              <a:rPr lang="ru-RU" dirty="0" smtClean="0"/>
              <a:t>В случае 100% лесных управляемых земель потенциал лесных проектов значительно сокращается и не всегда экономически эффективен</a:t>
            </a:r>
          </a:p>
          <a:p>
            <a:r>
              <a:rPr lang="ru-RU" dirty="0" smtClean="0"/>
              <a:t>Наиболее перспективными для лесных проектов/лесных плантаций теоретически являются заросшие </a:t>
            </a:r>
            <a:r>
              <a:rPr lang="ru-RU" dirty="0" err="1" smtClean="0"/>
              <a:t>с.х</a:t>
            </a:r>
            <a:r>
              <a:rPr lang="ru-RU" dirty="0" smtClean="0"/>
              <a:t>. земли (инфраструктура, доступность)</a:t>
            </a:r>
          </a:p>
        </p:txBody>
      </p:sp>
    </p:spTree>
    <p:extLst>
      <p:ext uri="{BB962C8B-B14F-4D97-AF65-F5344CB8AC3E}">
        <p14:creationId xmlns:p14="http://schemas.microsoft.com/office/powerpoint/2010/main" val="35423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C456A2-0EFB-45E3-A12A-7DF8918D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4" y="25579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7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39D3D-39E0-40CB-94B7-A5D5589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Проблемы лесных проектов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99BF-EF6E-49F3-BFFA-6DD5EC65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1277851"/>
            <a:ext cx="10515600" cy="54446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	</a:t>
            </a:r>
            <a:r>
              <a:rPr lang="ru-RU" dirty="0">
                <a:solidFill>
                  <a:srgbClr val="FF0000"/>
                </a:solidFill>
              </a:rPr>
              <a:t>Сохранение </a:t>
            </a:r>
            <a:r>
              <a:rPr lang="ru-RU" dirty="0" smtClean="0">
                <a:solidFill>
                  <a:srgbClr val="FF0000"/>
                </a:solidFill>
              </a:rPr>
              <a:t>углерода в </a:t>
            </a:r>
            <a:r>
              <a:rPr lang="ru-RU" dirty="0">
                <a:solidFill>
                  <a:srgbClr val="FF0000"/>
                </a:solidFill>
              </a:rPr>
              <a:t>одном месте и потери в другом, </a:t>
            </a:r>
            <a:r>
              <a:rPr lang="ru-RU" dirty="0" smtClean="0">
                <a:solidFill>
                  <a:srgbClr val="FF0000"/>
                </a:solidFill>
              </a:rPr>
              <a:t>вне зоны </a:t>
            </a:r>
            <a:r>
              <a:rPr lang="ru-RU" dirty="0">
                <a:solidFill>
                  <a:srgbClr val="FF0000"/>
                </a:solidFill>
              </a:rPr>
              <a:t>проекта </a:t>
            </a:r>
            <a:r>
              <a:rPr lang="ru-RU" dirty="0" smtClean="0">
                <a:solidFill>
                  <a:srgbClr val="FF0000"/>
                </a:solidFill>
              </a:rPr>
              <a:t>(риск утечки)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2.	</a:t>
            </a:r>
            <a:r>
              <a:rPr lang="ru-RU" dirty="0">
                <a:solidFill>
                  <a:srgbClr val="FF0000"/>
                </a:solidFill>
              </a:rPr>
              <a:t>Потери достигнутого накопления углерода полностью в один год в результате пожаров и др. видов гибели лесов </a:t>
            </a:r>
            <a:r>
              <a:rPr lang="ru-RU" dirty="0" smtClean="0">
                <a:solidFill>
                  <a:srgbClr val="FF0000"/>
                </a:solidFill>
              </a:rPr>
              <a:t>(риск непостоянства)</a:t>
            </a:r>
            <a:endParaRPr lang="ru-RU" dirty="0">
              <a:solidFill>
                <a:srgbClr val="FF0000"/>
              </a:solidFill>
            </a:endParaRPr>
          </a:p>
          <a:p>
            <a:pPr marL="514350" indent="-514350">
              <a:buAutoNum type="arabicPeriod" startAt="3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Прекращение </a:t>
            </a:r>
            <a:r>
              <a:rPr lang="ru-RU" dirty="0">
                <a:solidFill>
                  <a:srgbClr val="FF0000"/>
                </a:solidFill>
              </a:rPr>
              <a:t>финансирования проекта/охраны </a:t>
            </a:r>
            <a:r>
              <a:rPr lang="ru-RU" dirty="0" smtClean="0">
                <a:solidFill>
                  <a:srgbClr val="FF0000"/>
                </a:solidFill>
              </a:rPr>
              <a:t>лесов</a:t>
            </a:r>
            <a:endParaRPr lang="ru-RU" dirty="0" smtClean="0"/>
          </a:p>
          <a:p>
            <a:r>
              <a:rPr lang="ru-RU" dirty="0"/>
              <a:t> Т.е. </a:t>
            </a:r>
            <a:r>
              <a:rPr lang="ru-RU" dirty="0" smtClean="0"/>
              <a:t>в отличие от углеродных единиц других климатических проектов: лесные единицы </a:t>
            </a:r>
            <a:r>
              <a:rPr lang="ru-RU" dirty="0" smtClean="0">
                <a:solidFill>
                  <a:srgbClr val="FF0000"/>
                </a:solidFill>
              </a:rPr>
              <a:t>ненадежны</a:t>
            </a:r>
            <a:r>
              <a:rPr lang="ru-RU" dirty="0" smtClean="0"/>
              <a:t>: нет уверенности, </a:t>
            </a:r>
            <a:r>
              <a:rPr lang="ru-RU" dirty="0"/>
              <a:t>что они будут существовать и на следующий год и через 10 лет и </a:t>
            </a:r>
            <a:r>
              <a:rPr lang="ru-RU" dirty="0" smtClean="0"/>
              <a:t>до 100 лет (как, например, требует Калифорнийская СТВ)</a:t>
            </a:r>
          </a:p>
          <a:p>
            <a:r>
              <a:rPr lang="ru-RU" dirty="0" smtClean="0"/>
              <a:t>Результаты </a:t>
            </a:r>
            <a:r>
              <a:rPr lang="ru-RU" dirty="0"/>
              <a:t>лесного проекта надо охранять ежегодно, прекратить лесной проект нельзя.</a:t>
            </a:r>
          </a:p>
          <a:p>
            <a:r>
              <a:rPr lang="ru-RU" dirty="0" smtClean="0"/>
              <a:t>Управлять </a:t>
            </a:r>
            <a:r>
              <a:rPr lang="ru-RU" dirty="0"/>
              <a:t>этими рисками можно через систему страхования лесов от пожаров и страхования от риска прекращения финансирования проекта. После прекращения финансирования проекта, эти земли придется охранять </a:t>
            </a:r>
            <a:r>
              <a:rPr lang="ru-RU" dirty="0" smtClean="0"/>
              <a:t>государству (?).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0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39D3D-39E0-40CB-94B7-A5D5589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7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Углеродные единицы поглощения и риск непостоянства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99BF-EF6E-49F3-BFFA-6DD5EC65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33" y="1371600"/>
            <a:ext cx="10515600" cy="48937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КП результаты лесных проектов можно было оформить двумя видами углеродных единиц (по выбору участника проекта) – Решение 19.СР.9:</a:t>
            </a:r>
          </a:p>
          <a:p>
            <a:pPr lvl="1"/>
            <a:r>
              <a:rPr lang="en-US" dirty="0"/>
              <a:t>temporary Certified Emission </a:t>
            </a:r>
            <a:r>
              <a:rPr lang="en-US" dirty="0" smtClean="0"/>
              <a:t>Reductions</a:t>
            </a:r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err="1" smtClean="0"/>
              <a:t>tCERs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sz="1700" dirty="0" smtClean="0"/>
              <a:t>(время жизни ограничено периодом выполнения обязательств, следующего за тем, когда они </a:t>
            </a:r>
            <a:r>
              <a:rPr lang="ru-RU" sz="1700" dirty="0"/>
              <a:t>были </a:t>
            </a:r>
            <a:r>
              <a:rPr lang="ru-RU" sz="1700" dirty="0" smtClean="0"/>
              <a:t>выписаны, </a:t>
            </a:r>
            <a:r>
              <a:rPr lang="ru-RU" sz="1700" dirty="0"/>
              <a:t>и должны быть заменены другими действующими единицами системы учета </a:t>
            </a:r>
            <a:r>
              <a:rPr lang="ru-RU" sz="1700" dirty="0" smtClean="0"/>
              <a:t>КП (</a:t>
            </a:r>
            <a:r>
              <a:rPr lang="pt-BR" sz="1700" dirty="0"/>
              <a:t>AAU, ERU, CER, RMU, </a:t>
            </a:r>
            <a:r>
              <a:rPr lang="pt-BR" sz="1700" dirty="0" smtClean="0"/>
              <a:t>lCER</a:t>
            </a:r>
            <a:r>
              <a:rPr lang="ru-RU" sz="1700" dirty="0" smtClean="0"/>
              <a:t>). </a:t>
            </a:r>
            <a:r>
              <a:rPr lang="ru-RU" sz="1700" dirty="0"/>
              <a:t>Количество </a:t>
            </a:r>
            <a:r>
              <a:rPr lang="en-US" sz="1700" dirty="0" err="1"/>
              <a:t>tCER</a:t>
            </a:r>
            <a:r>
              <a:rPr lang="ru-RU" sz="1700" dirty="0" smtClean="0"/>
              <a:t>, </a:t>
            </a:r>
            <a:r>
              <a:rPr lang="ru-RU" sz="1700" dirty="0"/>
              <a:t>выпущенных для проекта при каждой </a:t>
            </a:r>
            <a:r>
              <a:rPr lang="ru-RU" sz="1700" dirty="0" smtClean="0"/>
              <a:t>верификации, </a:t>
            </a:r>
            <a:r>
              <a:rPr lang="ru-RU" sz="1700" dirty="0"/>
              <a:t>равно подтвержденному чистому антропогенному </a:t>
            </a:r>
            <a:r>
              <a:rPr lang="ru-RU" sz="1700" dirty="0" smtClean="0"/>
              <a:t>накоплению парниковых </a:t>
            </a:r>
            <a:r>
              <a:rPr lang="ru-RU" sz="1700" dirty="0"/>
              <a:t>газов </a:t>
            </a:r>
            <a:r>
              <a:rPr lang="ru-RU" sz="1700" dirty="0" smtClean="0"/>
              <a:t>с </a:t>
            </a:r>
            <a:r>
              <a:rPr lang="ru-RU" sz="1700" dirty="0"/>
              <a:t>начала реализации </a:t>
            </a:r>
            <a:r>
              <a:rPr lang="ru-RU" sz="1700" dirty="0" smtClean="0"/>
              <a:t>проекта).</a:t>
            </a:r>
          </a:p>
          <a:p>
            <a:pPr lvl="1"/>
            <a:r>
              <a:rPr lang="en-US" dirty="0" smtClean="0"/>
              <a:t>long-term CERs</a:t>
            </a:r>
            <a:r>
              <a:rPr lang="ru-RU" dirty="0" smtClean="0"/>
              <a:t> (</a:t>
            </a:r>
            <a:r>
              <a:rPr lang="en-US" dirty="0" err="1" smtClean="0"/>
              <a:t>lCERs</a:t>
            </a:r>
            <a:r>
              <a:rPr lang="en-US" dirty="0" smtClean="0"/>
              <a:t>)</a:t>
            </a:r>
            <a:r>
              <a:rPr lang="ru-RU" dirty="0"/>
              <a:t> </a:t>
            </a:r>
            <a:r>
              <a:rPr lang="ru-RU" sz="1700" dirty="0" smtClean="0"/>
              <a:t>(срок </a:t>
            </a:r>
            <a:r>
              <a:rPr lang="ru-RU" sz="1700" dirty="0"/>
              <a:t>действия </a:t>
            </a:r>
            <a:r>
              <a:rPr lang="ru-RU" sz="1700" dirty="0" err="1"/>
              <a:t>lCER</a:t>
            </a:r>
            <a:r>
              <a:rPr lang="ru-RU" sz="1700" dirty="0"/>
              <a:t> истекает в конце периода </a:t>
            </a:r>
            <a:r>
              <a:rPr lang="ru-RU" sz="1700" dirty="0" smtClean="0"/>
              <a:t>кредитования проекта. Т.к. срок </a:t>
            </a:r>
            <a:r>
              <a:rPr lang="ru-RU" sz="1700" dirty="0"/>
              <a:t>действия дольше, их цена должна быть выше. Однако, количество выданных </a:t>
            </a:r>
            <a:r>
              <a:rPr lang="ru-RU" sz="1700" dirty="0" err="1"/>
              <a:t>lCERs</a:t>
            </a:r>
            <a:r>
              <a:rPr lang="ru-RU" sz="1700" dirty="0"/>
              <a:t> ограничивается проверенным чистым антропогенным </a:t>
            </a:r>
            <a:r>
              <a:rPr lang="ru-RU" sz="1700" dirty="0" smtClean="0"/>
              <a:t>поглощением парниковых </a:t>
            </a:r>
            <a:r>
              <a:rPr lang="ru-RU" sz="1700" dirty="0"/>
              <a:t>газов </a:t>
            </a:r>
            <a:r>
              <a:rPr lang="ru-RU" sz="1700" dirty="0" smtClean="0"/>
              <a:t>лесами с </a:t>
            </a:r>
            <a:r>
              <a:rPr lang="ru-RU" sz="1700" dirty="0"/>
              <a:t>момента </a:t>
            </a:r>
            <a:r>
              <a:rPr lang="ru-RU" sz="1700" dirty="0" smtClean="0"/>
              <a:t>последней верификации)</a:t>
            </a:r>
            <a:r>
              <a:rPr lang="ru-RU" sz="1500" dirty="0" smtClean="0"/>
              <a:t>.</a:t>
            </a:r>
            <a:endParaRPr lang="en-US" sz="1500" dirty="0" smtClean="0"/>
          </a:p>
          <a:p>
            <a:r>
              <a:rPr lang="ru-RU" dirty="0" smtClean="0"/>
              <a:t>Период кредитования: 20 лет с возможностью обновления 2 раза или сразу 30 лет без возможности обновления.</a:t>
            </a:r>
          </a:p>
          <a:p>
            <a:r>
              <a:rPr lang="ru-RU" dirty="0" smtClean="0"/>
              <a:t>Период верификации: 5 лет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6" y="998451"/>
            <a:ext cx="7919508" cy="538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11105" y="6090702"/>
            <a:ext cx="195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Locatelli, </a:t>
            </a:r>
            <a:r>
              <a:rPr lang="en-US" sz="1400" dirty="0" err="1" smtClean="0"/>
              <a:t>Pedroni</a:t>
            </a:r>
            <a:r>
              <a:rPr lang="en-US" sz="1400" dirty="0"/>
              <a:t>,</a:t>
            </a:r>
            <a:r>
              <a:rPr lang="en-US" sz="1400" dirty="0" smtClean="0"/>
              <a:t> 2006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612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39D3D-39E0-40CB-94B7-A5D5589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Виды лесных проектов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в РФ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99BF-EF6E-49F3-BFFA-6DD5EC65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6" y="1184717"/>
            <a:ext cx="10515600" cy="5444683"/>
          </a:xfrm>
        </p:spPr>
        <p:txBody>
          <a:bodyPr>
            <a:normAutofit/>
          </a:bodyPr>
          <a:lstStyle/>
          <a:p>
            <a:r>
              <a:rPr lang="ru-RU" dirty="0" smtClean="0"/>
              <a:t>Лесоразведение</a:t>
            </a:r>
          </a:p>
          <a:p>
            <a:r>
              <a:rPr lang="ru-RU" dirty="0" err="1" smtClean="0"/>
              <a:t>Лесовосстановление</a:t>
            </a:r>
            <a:endParaRPr lang="ru-RU" dirty="0" smtClean="0"/>
          </a:p>
          <a:p>
            <a:r>
              <a:rPr lang="ru-RU" dirty="0" smtClean="0"/>
              <a:t>Предотвращение рубки</a:t>
            </a:r>
            <a:r>
              <a:rPr lang="en-US" dirty="0" smtClean="0"/>
              <a:t>\</a:t>
            </a:r>
            <a:r>
              <a:rPr lang="en-US" dirty="0" err="1" smtClean="0"/>
              <a:t>предотвращение</a:t>
            </a:r>
            <a:r>
              <a:rPr lang="en-US" dirty="0" smtClean="0"/>
              <a:t> </a:t>
            </a:r>
            <a:r>
              <a:rPr lang="en-US" dirty="0" err="1" smtClean="0"/>
              <a:t>конверсии</a:t>
            </a:r>
            <a:r>
              <a:rPr lang="en-US" dirty="0" smtClean="0"/>
              <a:t> </a:t>
            </a:r>
            <a:r>
              <a:rPr lang="en-US" dirty="0" err="1" smtClean="0"/>
              <a:t>земель</a:t>
            </a:r>
            <a:endParaRPr lang="ru-RU" dirty="0" smtClean="0"/>
          </a:p>
          <a:p>
            <a:r>
              <a:rPr lang="ru-RU" dirty="0" smtClean="0"/>
              <a:t>Предотвращение пожаров</a:t>
            </a:r>
            <a:r>
              <a:rPr lang="en-US" dirty="0" smtClean="0"/>
              <a:t>\</a:t>
            </a:r>
            <a:r>
              <a:rPr lang="en-US" dirty="0" err="1" smtClean="0"/>
              <a:t>других</a:t>
            </a:r>
            <a:r>
              <a:rPr lang="en-US" dirty="0" smtClean="0"/>
              <a:t> </a:t>
            </a:r>
            <a:r>
              <a:rPr lang="en-US" dirty="0" err="1" smtClean="0"/>
              <a:t>нарушений</a:t>
            </a:r>
            <a:endParaRPr lang="ru-RU" dirty="0" smtClean="0"/>
          </a:p>
          <a:p>
            <a:r>
              <a:rPr lang="ru-RU" dirty="0" smtClean="0"/>
              <a:t>Перевод из неуправляемых лесов в управляемые</a:t>
            </a:r>
          </a:p>
          <a:p>
            <a:endParaRPr lang="ru-RU" dirty="0"/>
          </a:p>
          <a:p>
            <a:r>
              <a:rPr lang="ru-RU" dirty="0" smtClean="0"/>
              <a:t>Лесные плантации</a:t>
            </a:r>
          </a:p>
        </p:txBody>
      </p:sp>
      <p:pic>
        <p:nvPicPr>
          <p:cNvPr id="5" name="Picture 2" descr="человечки белый фон дольки HD обои для ноутбука">
            <a:extLst>
              <a:ext uri="{FF2B5EF4-FFF2-40B4-BE49-F238E27FC236}">
                <a16:creationId xmlns="" xmlns:a16="http://schemas.microsoft.com/office/drawing/2014/main" id="{0A0A30C7-73F3-4E2B-8708-14A1AB895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4" b="93724" l="4167" r="98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41" y="3377404"/>
            <a:ext cx="3910314" cy="28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39D3D-39E0-40CB-94B7-A5D5589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Лесоразведение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99BF-EF6E-49F3-BFFA-6DD5EC65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6" y="1184717"/>
            <a:ext cx="10515600" cy="5444683"/>
          </a:xfrm>
        </p:spPr>
        <p:txBody>
          <a:bodyPr>
            <a:normAutofit/>
          </a:bodyPr>
          <a:lstStyle/>
          <a:p>
            <a:r>
              <a:rPr lang="ru-RU" dirty="0"/>
              <a:t>«+» надежные проекты в смысле прозрачности и возможности проверить</a:t>
            </a:r>
          </a:p>
          <a:p>
            <a:r>
              <a:rPr lang="ru-RU" dirty="0"/>
              <a:t>«+» дополнительность – легко обосновывается. Базовая линия практически равна нулю, поэтому легко считать.</a:t>
            </a:r>
          </a:p>
          <a:p>
            <a:r>
              <a:rPr lang="ru-RU" dirty="0"/>
              <a:t>«-» подходящей земли даже в России не так много, </a:t>
            </a:r>
            <a:r>
              <a:rPr lang="ru-RU" dirty="0" smtClean="0"/>
              <a:t>не </a:t>
            </a:r>
            <a:r>
              <a:rPr lang="ru-RU" dirty="0"/>
              <a:t>хватит на компенсацию углеродного следа наших компаний ТЭК</a:t>
            </a:r>
          </a:p>
          <a:p>
            <a:r>
              <a:rPr lang="ru-RU" dirty="0"/>
              <a:t>«-» посадка леса начинает окупаться в отношении баланса потерь и накопления углерода только через 10-14 лет после </a:t>
            </a:r>
            <a:r>
              <a:rPr lang="ru-RU" dirty="0" smtClean="0"/>
              <a:t>посадки.</a:t>
            </a:r>
          </a:p>
          <a:p>
            <a:endParaRPr lang="ru-RU" i="1" dirty="0"/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Прозрачен, но малоэффективен</a:t>
            </a:r>
          </a:p>
        </p:txBody>
      </p:sp>
    </p:spTree>
    <p:extLst>
      <p:ext uri="{BB962C8B-B14F-4D97-AF65-F5344CB8AC3E}">
        <p14:creationId xmlns:p14="http://schemas.microsoft.com/office/powerpoint/2010/main" val="32701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39D3D-39E0-40CB-94B7-A5D5589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</a:rPr>
              <a:t>Лесовосстановление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99BF-EF6E-49F3-BFFA-6DD5EC65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6" y="998451"/>
            <a:ext cx="10515600" cy="544468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«+» также прозрачный проект и легко проверить сделано или нет</a:t>
            </a:r>
          </a:p>
          <a:p>
            <a:r>
              <a:rPr lang="ru-RU" dirty="0"/>
              <a:t>«-» дополнительность – уже вопрос. На большей территории российских лесов прекрасно </a:t>
            </a:r>
            <a:r>
              <a:rPr lang="ru-RU" dirty="0" smtClean="0"/>
              <a:t>идет естественное восстановление. </a:t>
            </a:r>
            <a:r>
              <a:rPr lang="ru-RU" sz="1700" dirty="0"/>
              <a:t>(Там, где не происходит естественное восстановление – скорее всего, и посадки не выживут. Например, проходит ежегодный пал</a:t>
            </a:r>
            <a:r>
              <a:rPr lang="ru-RU" sz="1700" dirty="0" smtClean="0"/>
              <a:t>).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«-» единицы будут рассчитываться по разнице наблюдаемого накопления углерода и базовой линии при естественном зарастании. На большинстве площадок можно совсем не получить выгоды в углероде, или единиц будет очень мало. На намечающийся спрос у ТЭКа может не хватить.</a:t>
            </a:r>
          </a:p>
          <a:p>
            <a:r>
              <a:rPr lang="ru-RU" dirty="0"/>
              <a:t>«-» посадка леса начинает окупаться еще позже, чем при лесоразведении, т.к. зачет единиц идет по разнице с базовой линией.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Нерентабелен на большинстве территории РФ</a:t>
            </a:r>
          </a:p>
        </p:txBody>
      </p:sp>
      <p:pic>
        <p:nvPicPr>
          <p:cNvPr id="5" name="Picture 2" descr="https://i.pinimg.com/originals/bb/80/f2/bb80f2324069cf391b6a410c49afa55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4821766"/>
            <a:ext cx="1641475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39D3D-39E0-40CB-94B7-A5D5589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Предотвращение рубки</a:t>
            </a:r>
            <a:r>
              <a:rPr lang="en-US" sz="3200" b="1" dirty="0" smtClean="0">
                <a:solidFill>
                  <a:srgbClr val="0070C0"/>
                </a:solidFill>
              </a:rPr>
              <a:t>\</a:t>
            </a:r>
            <a:r>
              <a:rPr lang="en-US" sz="3200" b="1" dirty="0" err="1" smtClean="0">
                <a:solidFill>
                  <a:srgbClr val="0070C0"/>
                </a:solidFill>
              </a:rPr>
              <a:t>конверсии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земель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99BF-EF6E-49F3-BFFA-6DD5EC65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6" y="943723"/>
            <a:ext cx="10515600" cy="544468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«+» сохранение биоразнообразия, </a:t>
            </a:r>
            <a:r>
              <a:rPr lang="ru-RU" dirty="0" err="1"/>
              <a:t>экосистемных</a:t>
            </a:r>
            <a:r>
              <a:rPr lang="ru-RU" dirty="0"/>
              <a:t> услуг лесов</a:t>
            </a:r>
          </a:p>
          <a:p>
            <a:r>
              <a:rPr lang="ru-RU" dirty="0"/>
              <a:t>«-» </a:t>
            </a:r>
            <a:r>
              <a:rPr lang="ru-RU" dirty="0" smtClean="0"/>
              <a:t>сопровождаются «утечками углерода» –т.к</a:t>
            </a:r>
            <a:r>
              <a:rPr lang="ru-RU" dirty="0"/>
              <a:t>. эквивалентный объем древесины промышленник может вырубить на другом </a:t>
            </a:r>
            <a:r>
              <a:rPr lang="ru-RU" dirty="0" smtClean="0"/>
              <a:t>участке </a:t>
            </a:r>
            <a:r>
              <a:rPr lang="ru-RU" dirty="0"/>
              <a:t>и суммарно объем выбросов углерода в атмосферу не </a:t>
            </a:r>
            <a:r>
              <a:rPr lang="ru-RU" dirty="0" smtClean="0"/>
              <a:t>уменьшится:</a:t>
            </a:r>
          </a:p>
          <a:p>
            <a:pPr lvl="1"/>
            <a:r>
              <a:rPr lang="ru-RU" dirty="0" smtClean="0"/>
              <a:t>количество </a:t>
            </a:r>
            <a:r>
              <a:rPr lang="ru-RU" dirty="0"/>
              <a:t>углеродных единиц </a:t>
            </a:r>
            <a:r>
              <a:rPr lang="ru-RU" dirty="0" smtClean="0"/>
              <a:t>определяется по разнице не только с базовой линией, но и с величиной </a:t>
            </a:r>
            <a:r>
              <a:rPr lang="ru-RU" dirty="0"/>
              <a:t>произошедшей утечки</a:t>
            </a:r>
          </a:p>
          <a:p>
            <a:r>
              <a:rPr lang="ru-RU" dirty="0" smtClean="0"/>
              <a:t>«-» </a:t>
            </a:r>
            <a:r>
              <a:rPr lang="ru-RU" dirty="0" smtClean="0"/>
              <a:t>не </a:t>
            </a:r>
            <a:r>
              <a:rPr lang="ru-RU" dirty="0"/>
              <a:t>ясно, как произойдет выписка </a:t>
            </a:r>
            <a:r>
              <a:rPr lang="ru-RU" dirty="0" smtClean="0"/>
              <a:t>углеродных </a:t>
            </a:r>
            <a:r>
              <a:rPr lang="ru-RU" dirty="0"/>
              <a:t>единиц – видимо, только за 1 год, когда </a:t>
            </a:r>
            <a:r>
              <a:rPr lang="ru-RU" dirty="0" smtClean="0"/>
              <a:t>эта территория леса не вырублена. </a:t>
            </a:r>
            <a:r>
              <a:rPr lang="ru-RU" dirty="0"/>
              <a:t>Но тогда, можно мошенничать каждый год и оформлять его на рубку каждый год и каждый год «спасать</a:t>
            </a:r>
            <a:r>
              <a:rPr lang="ru-RU" dirty="0" smtClean="0"/>
              <a:t>»(?) или вводится обязанность его сохранять на все время аренды (?)</a:t>
            </a:r>
            <a:endParaRPr lang="ru-RU" dirty="0"/>
          </a:p>
          <a:p>
            <a:r>
              <a:rPr lang="ru-RU" dirty="0"/>
              <a:t>«-» если каждый </a:t>
            </a:r>
            <a:r>
              <a:rPr lang="ru-RU" dirty="0" err="1"/>
              <a:t>невырубленный</a:t>
            </a:r>
            <a:r>
              <a:rPr lang="ru-RU" dirty="0"/>
              <a:t> кусок леса получит единицы только 1 </a:t>
            </a:r>
            <a:r>
              <a:rPr lang="ru-RU" dirty="0" smtClean="0"/>
              <a:t>раз, то потенциал по единицам, видимо, небольшой.</a:t>
            </a:r>
            <a:endParaRPr lang="ru-RU" dirty="0"/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Непрозрачный тип проектов, большой риск утечки. </a:t>
            </a:r>
            <a:r>
              <a:rPr lang="ru-RU" b="1" i="1" dirty="0" smtClean="0">
                <a:solidFill>
                  <a:srgbClr val="FF0000"/>
                </a:solidFill>
              </a:rPr>
              <a:t>Имеет смысл только для </a:t>
            </a:r>
            <a:r>
              <a:rPr lang="ru-RU" b="1" i="1" dirty="0" err="1" smtClean="0">
                <a:solidFill>
                  <a:srgbClr val="FF0000"/>
                </a:solidFill>
              </a:rPr>
              <a:t>малонарушенных</a:t>
            </a:r>
            <a:r>
              <a:rPr lang="ru-RU" b="1" i="1" dirty="0" smtClean="0">
                <a:solidFill>
                  <a:srgbClr val="FF0000"/>
                </a:solidFill>
              </a:rPr>
              <a:t> лесов, </a:t>
            </a:r>
            <a:r>
              <a:rPr lang="ru-RU" b="1" i="1" dirty="0">
                <a:solidFill>
                  <a:srgbClr val="FF0000"/>
                </a:solidFill>
              </a:rPr>
              <a:t>где запасы углерода большие и большое биоразнообразие (т.е. </a:t>
            </a:r>
            <a:r>
              <a:rPr lang="ru-RU" b="1" i="1" dirty="0" err="1">
                <a:solidFill>
                  <a:srgbClr val="FF0000"/>
                </a:solidFill>
              </a:rPr>
              <a:t>митигация</a:t>
            </a:r>
            <a:r>
              <a:rPr lang="ru-RU" b="1" i="1" dirty="0">
                <a:solidFill>
                  <a:srgbClr val="FF0000"/>
                </a:solidFill>
              </a:rPr>
              <a:t> и адаптация вместе</a:t>
            </a:r>
            <a:r>
              <a:rPr lang="ru-RU" b="1" i="1" dirty="0" smtClean="0">
                <a:solidFill>
                  <a:srgbClr val="FF0000"/>
                </a:solidFill>
              </a:rPr>
              <a:t>).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i.pinimg.com/originals/bb/80/f2/bb80f2324069cf391b6a410c49afa55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63" y="4787899"/>
            <a:ext cx="1641475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96" y="171363"/>
            <a:ext cx="1530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39D3D-39E0-40CB-94B7-A5D5589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Предотвращение пожаров</a:t>
            </a:r>
            <a:r>
              <a:rPr lang="en-US" sz="3200" b="1" dirty="0" smtClean="0">
                <a:solidFill>
                  <a:srgbClr val="0070C0"/>
                </a:solidFill>
              </a:rPr>
              <a:t>\</a:t>
            </a:r>
            <a:r>
              <a:rPr lang="en-US" sz="3200" b="1" dirty="0" err="1" smtClean="0">
                <a:solidFill>
                  <a:srgbClr val="0070C0"/>
                </a:solidFill>
              </a:rPr>
              <a:t>нарушений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999BF-EF6E-49F3-BFFA-6DD5EC65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6" y="998451"/>
            <a:ext cx="10515600" cy="544468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«+» сохранение биоразнообразия, </a:t>
            </a:r>
            <a:r>
              <a:rPr lang="ru-RU" dirty="0" err="1"/>
              <a:t>экосистемных</a:t>
            </a:r>
            <a:r>
              <a:rPr lang="ru-RU" dirty="0"/>
              <a:t> услуг лесов. Актуально для всех типов леса. </a:t>
            </a:r>
            <a:endParaRPr lang="ru-RU" dirty="0" smtClean="0"/>
          </a:p>
          <a:p>
            <a:r>
              <a:rPr lang="ru-RU" dirty="0" smtClean="0"/>
              <a:t>«+» </a:t>
            </a:r>
            <a:r>
              <a:rPr lang="ru-RU" dirty="0"/>
              <a:t>дополнительность – можно установить, если вводится </a:t>
            </a:r>
            <a:r>
              <a:rPr lang="ru-RU" b="1" dirty="0"/>
              <a:t>новая мера</a:t>
            </a:r>
            <a:r>
              <a:rPr lang="ru-RU" dirty="0"/>
              <a:t> охраны лесов от пожаров, которая не предусмотрена обычными лесными мероприятиями и планами по охране и защите лесов. Тогда в качестве базовой линии принимается обычная </a:t>
            </a:r>
            <a:r>
              <a:rPr lang="ru-RU" dirty="0" err="1"/>
              <a:t>горимость</a:t>
            </a:r>
            <a:r>
              <a:rPr lang="ru-RU" dirty="0"/>
              <a:t> лесов этого региона. В принципе, методика прозрачна.</a:t>
            </a:r>
          </a:p>
          <a:p>
            <a:r>
              <a:rPr lang="ru-RU" dirty="0"/>
              <a:t>«+» углеродные единицы выписывают каждый год по разнице реальной площади пожаров и среднегодовой базовой линии. Т.е. зачитываем только эффект дополнительной меры.</a:t>
            </a:r>
          </a:p>
          <a:p>
            <a:r>
              <a:rPr lang="ru-RU" dirty="0"/>
              <a:t>«-» на территории управляемых лесов трудно </a:t>
            </a:r>
            <a:r>
              <a:rPr lang="ru-RU" dirty="0" smtClean="0"/>
              <a:t>разработать и реализовать какую-то </a:t>
            </a:r>
            <a:r>
              <a:rPr lang="ru-RU" dirty="0"/>
              <a:t>новую меру по защите лесов от пожаров, кроме тех, которые уже вписаны в лесные нормативные акты (</a:t>
            </a:r>
            <a:r>
              <a:rPr lang="ru-RU" i="1" dirty="0"/>
              <a:t>другой вопрос, что они не выполняются, но </a:t>
            </a:r>
            <a:r>
              <a:rPr lang="ru-RU" i="1" dirty="0" smtClean="0"/>
              <a:t>все </a:t>
            </a:r>
            <a:r>
              <a:rPr lang="ru-RU" i="1" dirty="0"/>
              <a:t>предусмотрено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Прозрачен, если разработать и внедрить новую </a:t>
            </a:r>
            <a:r>
              <a:rPr lang="ru-RU" dirty="0">
                <a:solidFill>
                  <a:srgbClr val="FF0000"/>
                </a:solidFill>
              </a:rPr>
              <a:t>меру по защите лесов от пожаров. Несмотря на разницу с ненулевой базовой линией, учитывая огромные масштабы, потенциал по единицам может быть </a:t>
            </a:r>
            <a:r>
              <a:rPr lang="ru-RU" dirty="0" smtClean="0">
                <a:solidFill>
                  <a:srgbClr val="FF0000"/>
                </a:solidFill>
              </a:rPr>
              <a:t>значительный </a:t>
            </a:r>
            <a:r>
              <a:rPr lang="ru-RU" dirty="0">
                <a:solidFill>
                  <a:srgbClr val="FF0000"/>
                </a:solidFill>
              </a:rPr>
              <a:t>и ежегодный.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Плюс этого типа проектов – можно выполнить только 1 год, выписать единицы и прекратить финансирование. </a:t>
            </a:r>
          </a:p>
        </p:txBody>
      </p:sp>
    </p:spTree>
    <p:extLst>
      <p:ext uri="{BB962C8B-B14F-4D97-AF65-F5344CB8AC3E}">
        <p14:creationId xmlns:p14="http://schemas.microsoft.com/office/powerpoint/2010/main" val="42255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6956</TotalTime>
  <Words>2282</Words>
  <Application>Microsoft Office PowerPoint</Application>
  <PresentationFormat>Произвольный</PresentationFormat>
  <Paragraphs>195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Виды лесных климатических проектов и их потенциал по увеличению поглощения углерода</vt:lpstr>
      <vt:lpstr>Лесные проекты: история</vt:lpstr>
      <vt:lpstr>Проблемы лесных проектов</vt:lpstr>
      <vt:lpstr>Углеродные единицы поглощения и риск непостоянства</vt:lpstr>
      <vt:lpstr>Виды лесных проектов в РФ</vt:lpstr>
      <vt:lpstr>Лесоразведение</vt:lpstr>
      <vt:lpstr>Лесовосстановление</vt:lpstr>
      <vt:lpstr>Предотвращение рубки\конверсии земель</vt:lpstr>
      <vt:lpstr>Предотвращение пожаров\нарушений</vt:lpstr>
      <vt:lpstr>Перевод из неуправляемых лесов в управляемые</vt:lpstr>
      <vt:lpstr>Зарастающие с.х. земли/Лесные плантации</vt:lpstr>
      <vt:lpstr>Проект ОК «РУСАЛ» по лесовосстановлению в Иркутской области</vt:lpstr>
      <vt:lpstr>Локализация проекта по лесовосстановлению: Иркутская область, Кировское лесничество (Среднесибирский подтаежно-лесостепной район) </vt:lpstr>
      <vt:lpstr>Прогноз накопления углерода всеми пулами на площади проекта лесовосстановления (125 га):</vt:lpstr>
      <vt:lpstr>Результат реализации проекта по лесовосстановлению в Иркутской области (1)</vt:lpstr>
      <vt:lpstr>Результат реализации проекта по лесовосстановлению в Иркутской области (2)</vt:lpstr>
      <vt:lpstr>Проект ОК «РУСАЛ» по охране резервных лесов от пожаров в Красноярском крае </vt:lpstr>
      <vt:lpstr>Проект РУСАЛ по охране резервных лесов от пожаров в Красноярском крае </vt:lpstr>
      <vt:lpstr>Исходные данные </vt:lpstr>
      <vt:lpstr>Оценка результатов реализации проекта по охране резервных лесов от пожаров</vt:lpstr>
      <vt:lpstr>Последствие принятого Распоряжения Минприроды № 3-Р от 20.01.2021 г.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 РУСАЛ по лесовосстановлению в Иркутской области</dc:title>
  <dc:creator>Владимир Коротков</dc:creator>
  <cp:lastModifiedBy>Анна</cp:lastModifiedBy>
  <cp:revision>73</cp:revision>
  <dcterms:created xsi:type="dcterms:W3CDTF">2021-02-08T10:25:40Z</dcterms:created>
  <dcterms:modified xsi:type="dcterms:W3CDTF">2021-03-03T10:15:06Z</dcterms:modified>
</cp:coreProperties>
</file>